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1" r:id="rId4"/>
    <p:sldId id="275" r:id="rId5"/>
    <p:sldId id="259" r:id="rId6"/>
    <p:sldId id="260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4" r:id="rId17"/>
    <p:sldId id="273" r:id="rId18"/>
    <p:sldId id="276" r:id="rId19"/>
    <p:sldId id="258" r:id="rId20"/>
  </p:sldIdLst>
  <p:sldSz cx="8280400" cy="6121400"/>
  <p:notesSz cx="6985000" cy="9283700"/>
  <p:defaultTextStyle>
    <a:defPPr>
      <a:defRPr lang="ru-RU"/>
    </a:defPPr>
    <a:lvl1pPr marL="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436" userDrawn="1">
          <p15:clr>
            <a:srgbClr val="A4A3A4"/>
          </p15:clr>
        </p15:guide>
        <p15:guide id="9" pos="5110" userDrawn="1">
          <p15:clr>
            <a:srgbClr val="A4A3A4"/>
          </p15:clr>
        </p15:guide>
        <p15:guide id="11" pos="2842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orient="horz" pos="743">
          <p15:clr>
            <a:srgbClr val="A4A3A4"/>
          </p15:clr>
        </p15:guide>
        <p15:guide id="14" orient="horz" pos="3547">
          <p15:clr>
            <a:srgbClr val="A4A3A4"/>
          </p15:clr>
        </p15:guide>
        <p15:guide id="15" orient="horz" pos="522">
          <p15:clr>
            <a:srgbClr val="A4A3A4"/>
          </p15:clr>
        </p15:guide>
        <p15:guide id="16" orient="horz" pos="3710">
          <p15:clr>
            <a:srgbClr val="A4A3A4"/>
          </p15:clr>
        </p15:guide>
        <p15:guide id="17" orient="horz" pos="1747">
          <p15:clr>
            <a:srgbClr val="A4A3A4"/>
          </p15:clr>
        </p15:guide>
        <p15:guide id="18" pos="267">
          <p15:clr>
            <a:srgbClr val="A4A3A4"/>
          </p15:clr>
        </p15:guide>
        <p15:guide id="19" pos="5103">
          <p15:clr>
            <a:srgbClr val="A4A3A4"/>
          </p15:clr>
        </p15:guide>
        <p15:guide id="20" pos="144">
          <p15:clr>
            <a:srgbClr val="A4A3A4"/>
          </p15:clr>
        </p15:guide>
        <p15:guide id="21" pos="3470">
          <p15:clr>
            <a:srgbClr val="A4A3A4"/>
          </p15:clr>
        </p15:guide>
        <p15:guide id="22" pos="1457">
          <p15:clr>
            <a:srgbClr val="A4A3A4"/>
          </p15:clr>
        </p15:guide>
        <p15:guide id="23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2924">
          <p15:clr>
            <a:srgbClr val="A4A3A4"/>
          </p15:clr>
        </p15:guide>
        <p15:guide id="4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CC5D"/>
    <a:srgbClr val="33CC33"/>
    <a:srgbClr val="0033CC"/>
    <a:srgbClr val="EB028B"/>
    <a:srgbClr val="5AC131"/>
    <a:srgbClr val="387824"/>
    <a:srgbClr val="003399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00"/>
    <p:restoredTop sz="94830"/>
  </p:normalViewPr>
  <p:slideViewPr>
    <p:cSldViewPr>
      <p:cViewPr varScale="1">
        <p:scale>
          <a:sx n="136" d="100"/>
          <a:sy n="136" d="100"/>
        </p:scale>
        <p:origin x="1088" y="192"/>
      </p:cViewPr>
      <p:guideLst>
        <p:guide orient="horz" pos="346"/>
        <p:guide pos="393"/>
        <p:guide pos="7514"/>
        <p:guide orient="horz" pos="3974"/>
        <p:guide pos="211"/>
        <p:guide orient="horz" pos="164"/>
        <p:guide orient="horz" pos="4156"/>
        <p:guide orient="horz" pos="436"/>
        <p:guide pos="5110"/>
        <p:guide pos="2842"/>
        <p:guide pos="3840"/>
        <p:guide orient="horz" pos="743"/>
        <p:guide orient="horz" pos="3547"/>
        <p:guide orient="horz" pos="522"/>
        <p:guide orient="horz" pos="3710"/>
        <p:guide orient="horz" pos="1747"/>
        <p:guide pos="267"/>
        <p:guide pos="5103"/>
        <p:guide pos="144"/>
        <p:guide pos="3470"/>
        <p:guide pos="1457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4027" y="-82"/>
      </p:cViewPr>
      <p:guideLst>
        <p:guide orient="horz" pos="3124"/>
        <p:guide pos="2140"/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ED57-EF0C-4085-889A-34FBC381B683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AC0C7-F71C-41B7-B271-3F14D01D3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59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6B817-724F-4458-A2B8-50567BE10A75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696913"/>
            <a:ext cx="470852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406CC-6004-4296-AC43-0DE2EC417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56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09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96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>
            <a:extLst>
              <a:ext uri="{FF2B5EF4-FFF2-40B4-BE49-F238E27FC236}">
                <a16:creationId xmlns:a16="http://schemas.microsoft.com/office/drawing/2014/main" id="{D4604397-C0A8-2A41-B556-584A90B9B1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>
            <a:extLst>
              <a:ext uri="{FF2B5EF4-FFF2-40B4-BE49-F238E27FC236}">
                <a16:creationId xmlns:a16="http://schemas.microsoft.com/office/drawing/2014/main" id="{7C49E3A0-6A4C-F848-8E9D-53B264C598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0244" name="Номер слайда 3">
            <a:extLst>
              <a:ext uri="{FF2B5EF4-FFF2-40B4-BE49-F238E27FC236}">
                <a16:creationId xmlns:a16="http://schemas.microsoft.com/office/drawing/2014/main" id="{2C733492-7BE6-DC4E-86D7-448A1418C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E79B1BD-AB9B-A34C-82A0-101B015C9449}" type="slidenum">
              <a:rPr lang="ru-RU" altLang="ru-RU" sz="1200"/>
              <a:pPr/>
              <a:t>18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675723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4840F-217D-4747-B4F5-06437194F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54" y="3653825"/>
            <a:ext cx="4572268" cy="2384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21029" y="2104076"/>
            <a:ext cx="7345685" cy="1312133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21030" y="3452332"/>
            <a:ext cx="7345684" cy="149002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3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65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1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8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ФИО, должность и компания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31526" y="5691153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1FE58ED-D3E6-AA44-8FFB-1D95F8E47BBD}"/>
              </a:ext>
            </a:extLst>
          </p:cNvPr>
          <p:cNvSpPr txBox="1">
            <a:spLocks/>
          </p:cNvSpPr>
          <p:nvPr userDrawn="1"/>
        </p:nvSpPr>
        <p:spPr>
          <a:xfrm>
            <a:off x="330374" y="544615"/>
            <a:ext cx="2026315" cy="267913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2B9BF9CD-5FC8-094E-9440-3673953A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432" y="15798"/>
            <a:ext cx="1738283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A9E06AB-41EC-A843-B5DD-A5BD8D1AE493}"/>
              </a:ext>
            </a:extLst>
          </p:cNvPr>
          <p:cNvSpPr txBox="1">
            <a:spLocks/>
          </p:cNvSpPr>
          <p:nvPr userDrawn="1"/>
        </p:nvSpPr>
        <p:spPr>
          <a:xfrm>
            <a:off x="313685" y="224386"/>
            <a:ext cx="6202779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950D3229-DB7D-9642-AF32-53494DFB70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713" y="5076825"/>
            <a:ext cx="2151062" cy="9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939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776" y="4673865"/>
            <a:ext cx="7800862" cy="42813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776" y="1117740"/>
            <a:ext cx="7800862" cy="3506012"/>
          </a:xfrm>
        </p:spPr>
        <p:txBody>
          <a:bodyPr/>
          <a:lstStyle>
            <a:lvl1pPr marL="0" indent="0">
              <a:buNone/>
              <a:defRPr sz="2600"/>
            </a:lvl1pPr>
            <a:lvl2pPr marL="373042" indent="0">
              <a:buNone/>
              <a:defRPr sz="2300"/>
            </a:lvl2pPr>
            <a:lvl3pPr marL="746085" indent="0">
              <a:buNone/>
              <a:defRPr sz="2000"/>
            </a:lvl3pPr>
            <a:lvl4pPr marL="1119126" indent="0">
              <a:buNone/>
              <a:defRPr sz="1600"/>
            </a:lvl4pPr>
            <a:lvl5pPr marL="1492168" indent="0">
              <a:buNone/>
              <a:defRPr sz="1600"/>
            </a:lvl5pPr>
            <a:lvl6pPr marL="1865210" indent="0">
              <a:buNone/>
              <a:defRPr sz="1600"/>
            </a:lvl6pPr>
            <a:lvl7pPr marL="2238252" indent="0">
              <a:buNone/>
              <a:defRPr sz="1600"/>
            </a:lvl7pPr>
            <a:lvl8pPr marL="2611295" indent="0">
              <a:buNone/>
              <a:defRPr sz="1600"/>
            </a:lvl8pPr>
            <a:lvl9pPr marL="2984336" indent="0">
              <a:buNone/>
              <a:defRPr sz="16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776" y="5150520"/>
            <a:ext cx="7800862" cy="498472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29D64916-72C9-284C-BC16-79795BC25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0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557" y="850996"/>
            <a:ext cx="6783993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668" y="1609218"/>
            <a:ext cx="7714882" cy="403984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9FF1912-4AF2-9F4C-92A9-E6B65DF3C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11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888" y="653225"/>
            <a:ext cx="6797016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26833" y="5673633"/>
            <a:ext cx="1932094" cy="325908"/>
          </a:xfrm>
        </p:spPr>
        <p:txBody>
          <a:bodyPr/>
          <a:lstStyle>
            <a:lvl1pPr>
              <a:defRPr b="1"/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49790C6C-F9C7-0647-A570-B46032F6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6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2" y="3933569"/>
            <a:ext cx="7632847" cy="1215778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792" y="2594511"/>
            <a:ext cx="7632847" cy="13390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73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60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91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921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652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382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11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843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38C4504-3C53-AB46-B61A-738AFC146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01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9109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4216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D387EA18-06A2-CB4B-94C3-D6E0FDCA1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38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370232"/>
            <a:ext cx="3798185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022" y="1941278"/>
            <a:ext cx="3798185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29227" y="1370232"/>
            <a:ext cx="3799677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29227" y="1941278"/>
            <a:ext cx="3799677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BDDFB6E0-FA2B-D742-920A-5AAE3D3943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57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D95C9B66-9775-C843-B588-7E083F973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85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6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547B4D-3F8D-8446-A3B6-4CAD53086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507" y="4682181"/>
            <a:ext cx="1302691" cy="9866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86E10-2022-6D44-8881-445D6F754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22" y="4686937"/>
            <a:ext cx="1302691" cy="986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5611E-FE00-2D49-8B53-4076AC3FA8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921" y="4709233"/>
            <a:ext cx="1302691" cy="986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3AF71F-595A-0744-94FD-01F857DEF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06" y="4686937"/>
            <a:ext cx="1302691" cy="986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1686DF-97DE-5E49-8FE9-D27D5D89A1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971" y="4682181"/>
            <a:ext cx="1302691" cy="9866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EA861B-D035-6448-80D0-8A52D61515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00" y="4686937"/>
            <a:ext cx="1302691" cy="986696"/>
          </a:xfrm>
          <a:prstGeom prst="rect">
            <a:avLst/>
          </a:prstGeom>
        </p:spPr>
      </p:pic>
      <p:sp>
        <p:nvSpPr>
          <p:cNvPr id="17" name="Заголовок 15">
            <a:extLst>
              <a:ext uri="{FF2B5EF4-FFF2-40B4-BE49-F238E27FC236}">
                <a16:creationId xmlns:a16="http://schemas.microsoft.com/office/drawing/2014/main" id="{48AF6286-9800-5A46-B4CE-B83A81394D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793" y="3772596"/>
            <a:ext cx="7646638" cy="966787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7E11EBE-F2E6-F14A-895A-4253B17F5C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93" y="1189038"/>
            <a:ext cx="5544616" cy="2447925"/>
          </a:xfrm>
        </p:spPr>
        <p:txBody>
          <a:bodyPr/>
          <a:lstStyle>
            <a:lvl1pPr marL="0" indent="0">
              <a:buNone/>
              <a:defRPr/>
            </a:lvl1pPr>
            <a:lvl2pPr marL="373042" indent="0">
              <a:buNone/>
              <a:defRPr/>
            </a:lvl2pPr>
            <a:lvl3pPr marL="746084" indent="0">
              <a:buNone/>
              <a:defRPr/>
            </a:lvl3pPr>
            <a:lvl4pPr marL="1119125" indent="0">
              <a:buNone/>
              <a:defRPr/>
            </a:lvl4pPr>
            <a:lvl5pPr marL="1492170" indent="0">
              <a:buNone/>
              <a:defRPr/>
            </a:lvl5pPr>
          </a:lstStyle>
          <a:p>
            <a:pPr lvl="0"/>
            <a:r>
              <a:rPr lang="ru-RU" dirty="0"/>
              <a:t>ФИО Контакты Компания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ECAE4106-5231-534D-8E67-4803860436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325" y="1189038"/>
            <a:ext cx="1957388" cy="2447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164301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758" y="1164059"/>
            <a:ext cx="2724194" cy="66266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7406" y="1164058"/>
            <a:ext cx="4863233" cy="430411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4021" y="1836564"/>
            <a:ext cx="2724194" cy="3631606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6EA3805E-13B0-0549-95E0-148785229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5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911" y="626815"/>
            <a:ext cx="6783993" cy="711352"/>
          </a:xfrm>
          <a:prstGeom prst="rect">
            <a:avLst/>
          </a:prstGeom>
        </p:spPr>
        <p:txBody>
          <a:bodyPr vert="horz" lIns="74607" tIns="37302" rIns="74607" bIns="37302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428334"/>
            <a:ext cx="7714882" cy="4039841"/>
          </a:xfrm>
          <a:prstGeom prst="rect">
            <a:avLst/>
          </a:prstGeom>
        </p:spPr>
        <p:txBody>
          <a:bodyPr vert="horz" lIns="74607" tIns="37302" rIns="74607" bIns="3730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934288" y="5673633"/>
            <a:ext cx="1932094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8D21E258-BF54-B54A-A071-01F14F81B5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685" y="36364"/>
            <a:ext cx="1018203" cy="10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4E58F03-9B7A-1049-91D3-7DADAFC00836}"/>
              </a:ext>
            </a:extLst>
          </p:cNvPr>
          <p:cNvSpPr txBox="1">
            <a:spLocks/>
          </p:cNvSpPr>
          <p:nvPr userDrawn="1"/>
        </p:nvSpPr>
        <p:spPr>
          <a:xfrm>
            <a:off x="6658232" y="317980"/>
            <a:ext cx="1470673" cy="339418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17A8CAF-D14F-1E45-AA97-20BD3AAC41E8}"/>
              </a:ext>
            </a:extLst>
          </p:cNvPr>
          <p:cNvSpPr txBox="1">
            <a:spLocks/>
          </p:cNvSpPr>
          <p:nvPr userDrawn="1"/>
        </p:nvSpPr>
        <p:spPr>
          <a:xfrm>
            <a:off x="3869846" y="67818"/>
            <a:ext cx="4294257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E2C0BF7F-8A98-3244-BF5A-0D855FD54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52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</p:sldLayoutIdLst>
  <p:hf hdr="0" dt="0"/>
  <p:txStyles>
    <p:titleStyle>
      <a:lvl1pPr algn="ctr" defTabSz="746085" rtl="0" eaLnBrk="1" latinLnBrk="0" hangingPunct="1">
        <a:spcBef>
          <a:spcPct val="0"/>
        </a:spcBef>
        <a:buNone/>
        <a:defRPr sz="26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9781" indent="-279781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6194" indent="-23315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32606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0564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8692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1731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4773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7814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085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04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08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12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2168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521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825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129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433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7E52357-4A85-D641-8CC2-E2902AE3A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029" y="1476523"/>
            <a:ext cx="7345685" cy="151216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ADEA073E-18A5-F94C-A28F-B0E184FB3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0246" y="3220512"/>
            <a:ext cx="4023226" cy="537528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Лукьянченко Александр, генеральный директор ООО «ЯГОДЫ ЧЕРНОЗЕМЬЯ»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C316C9-6F3A-974F-A6FA-ABC1898D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1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089218-57A9-FF40-89FD-B178CFA25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4" y="3989860"/>
            <a:ext cx="2984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1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458557-A64A-5943-884C-C43A9F17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2F8C46-5E9E-0D4F-8346-AE6537801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839897"/>
            <a:ext cx="6144678" cy="181939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01C692-D088-AB4B-AB88-3072416B3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756" y="3553369"/>
            <a:ext cx="2916932" cy="21841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93ED12-0E00-604C-94C2-A159D3AA5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327" y="2107273"/>
            <a:ext cx="4539837" cy="2184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1B7E57-A4EE-F043-B507-274EB7BF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156" y="3872554"/>
            <a:ext cx="3771072" cy="1810779"/>
          </a:xfrm>
          <a:prstGeom prst="rect">
            <a:avLst/>
          </a:prstGeom>
        </p:spPr>
      </p:pic>
      <p:pic>
        <p:nvPicPr>
          <p:cNvPr id="12" name="Объект 11" descr="Изображение выглядит как сидит, припаркован, стол, грузовик&#10;&#10;Автоматически созданное описание">
            <a:extLst>
              <a:ext uri="{FF2B5EF4-FFF2-40B4-BE49-F238E27FC236}">
                <a16:creationId xmlns:a16="http://schemas.microsoft.com/office/drawing/2014/main" id="{57790CBE-6461-CB46-83CB-6AA31ADBC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07" y="1709506"/>
            <a:ext cx="2839953" cy="212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FE0FF0C7-8040-1443-9717-40B1F4BE5A2D}"/>
              </a:ext>
            </a:extLst>
          </p:cNvPr>
          <p:cNvSpPr txBox="1">
            <a:spLocks/>
          </p:cNvSpPr>
          <p:nvPr/>
        </p:nvSpPr>
        <p:spPr>
          <a:xfrm>
            <a:off x="28355" y="1993011"/>
            <a:ext cx="2984500" cy="1560358"/>
          </a:xfrm>
          <a:prstGeom prst="rect">
            <a:avLst/>
          </a:prstGeom>
        </p:spPr>
        <p:txBody>
          <a:bodyPr vert="horz" lIns="74607" tIns="37302" rIns="74607" bIns="37302" rtlCol="0">
            <a:normAutofit lnSpcReduction="10000"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tx1"/>
                </a:solidFill>
              </a:rPr>
              <a:t>Монтаж системы капельного орошения</a:t>
            </a:r>
          </a:p>
          <a:p>
            <a:r>
              <a:rPr lang="ru-RU" sz="2000" dirty="0">
                <a:solidFill>
                  <a:schemeClr val="tx1"/>
                </a:solidFill>
              </a:rPr>
              <a:t>Автоматизированный узел </a:t>
            </a:r>
            <a:r>
              <a:rPr lang="ru-RU" sz="2000" dirty="0" err="1">
                <a:solidFill>
                  <a:schemeClr val="tx1"/>
                </a:solidFill>
              </a:rPr>
              <a:t>фертигации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9B4CC6A-60B0-0440-A286-74688AA72E5F}"/>
              </a:ext>
            </a:extLst>
          </p:cNvPr>
          <p:cNvSpPr txBox="1">
            <a:spLocks/>
          </p:cNvSpPr>
          <p:nvPr/>
        </p:nvSpPr>
        <p:spPr>
          <a:xfrm>
            <a:off x="2412008" y="779043"/>
            <a:ext cx="5616624" cy="567942"/>
          </a:xfrm>
          <a:prstGeom prst="rect">
            <a:avLst/>
          </a:prstGeom>
          <a:solidFill>
            <a:schemeClr val="tx2"/>
          </a:solidFill>
        </p:spPr>
        <p:txBody>
          <a:bodyPr vert="horz" lIns="74607" tIns="37302" rIns="74607" bIns="37302" rtlCol="0" anchor="ctr">
            <a:normAutofit/>
          </a:bodyPr>
          <a:lstStyle>
            <a:lvl1pPr algn="ctr" defTabSz="746085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Подготовка к посадке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60D4A3-5F59-6047-B9AB-DEFEAC675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5391" y="3553369"/>
            <a:ext cx="2984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4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84D9DE-1CB6-434E-A0A9-D6E6700F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CCB084-BBCE-5647-818A-04F1A8F4E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869011"/>
            <a:ext cx="6144678" cy="152825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7BA339F-C678-EB43-8212-E98E66736FA8}"/>
              </a:ext>
            </a:extLst>
          </p:cNvPr>
          <p:cNvSpPr txBox="1">
            <a:spLocks/>
          </p:cNvSpPr>
          <p:nvPr/>
        </p:nvSpPr>
        <p:spPr>
          <a:xfrm>
            <a:off x="2412008" y="779043"/>
            <a:ext cx="5616624" cy="567942"/>
          </a:xfrm>
          <a:prstGeom prst="rect">
            <a:avLst/>
          </a:prstGeom>
          <a:solidFill>
            <a:schemeClr val="tx2"/>
          </a:solidFill>
        </p:spPr>
        <p:txBody>
          <a:bodyPr vert="horz" lIns="74607" tIns="37302" rIns="74607" bIns="37302" rtlCol="0" anchor="ctr">
            <a:normAutofit/>
          </a:bodyPr>
          <a:lstStyle>
            <a:lvl1pPr algn="ctr" defTabSz="746085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Подготовка к посадке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0EBBF9-24E5-8541-9105-16F796666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7307"/>
            <a:ext cx="5296102" cy="25503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6877CB-C624-2944-9FA7-B5F098E0A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215" y="3102514"/>
            <a:ext cx="5749773" cy="27664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1EB629-C87B-784D-92E1-BF11A1F66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288" y="3931587"/>
            <a:ext cx="2984500" cy="190500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6B7D48B2-5D72-124E-BEB5-116050A0EBFC}"/>
              </a:ext>
            </a:extLst>
          </p:cNvPr>
          <p:cNvSpPr txBox="1">
            <a:spLocks/>
          </p:cNvSpPr>
          <p:nvPr/>
        </p:nvSpPr>
        <p:spPr>
          <a:xfrm>
            <a:off x="5466005" y="1477306"/>
            <a:ext cx="2562627" cy="1871425"/>
          </a:xfrm>
          <a:prstGeom prst="rect">
            <a:avLst/>
          </a:prstGeom>
        </p:spPr>
        <p:txBody>
          <a:bodyPr vert="horz" lIns="74607" tIns="37302" rIns="74607" bIns="37302" rtlCol="0">
            <a:normAutofit fontScale="85000" lnSpcReduction="20000"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</a:rPr>
              <a:t>Площадка временного хранения саженцев</a:t>
            </a:r>
          </a:p>
          <a:p>
            <a:r>
              <a:rPr lang="ru-RU" sz="2000" dirty="0">
                <a:solidFill>
                  <a:schemeClr val="tx1"/>
                </a:solidFill>
              </a:rPr>
              <a:t>Система </a:t>
            </a:r>
            <a:r>
              <a:rPr lang="ru-RU" sz="2000" dirty="0" err="1">
                <a:solidFill>
                  <a:schemeClr val="tx1"/>
                </a:solidFill>
              </a:rPr>
              <a:t>спринклерного</a:t>
            </a:r>
            <a:r>
              <a:rPr lang="ru-RU" sz="2000" dirty="0">
                <a:solidFill>
                  <a:schemeClr val="tx1"/>
                </a:solidFill>
              </a:rPr>
              <a:t> орошения на </a:t>
            </a:r>
            <a:r>
              <a:rPr lang="ru-RU" sz="2000" dirty="0" err="1">
                <a:solidFill>
                  <a:schemeClr val="tx1"/>
                </a:solidFill>
              </a:rPr>
              <a:t>быстроразборных</a:t>
            </a:r>
            <a:r>
              <a:rPr lang="ru-RU" sz="2000" dirty="0">
                <a:solidFill>
                  <a:schemeClr val="tx1"/>
                </a:solidFill>
              </a:rPr>
              <a:t> трубах</a:t>
            </a:r>
          </a:p>
        </p:txBody>
      </p:sp>
    </p:spTree>
    <p:extLst>
      <p:ext uri="{BB962C8B-B14F-4D97-AF65-F5344CB8AC3E}">
        <p14:creationId xmlns:p14="http://schemas.microsoft.com/office/powerpoint/2010/main" val="296089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AA2103-2324-B74F-814E-763D1A42A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7372E9-B1A6-B24A-86C7-6DA2D57A5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869011"/>
            <a:ext cx="6144678" cy="152825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9D0FF2D6-E5B5-6441-A4BB-8FE12C2C8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296" y="1428335"/>
            <a:ext cx="3124609" cy="30005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Обрезка саженцев</a:t>
            </a:r>
          </a:p>
          <a:p>
            <a:r>
              <a:rPr lang="ru-RU" dirty="0">
                <a:solidFill>
                  <a:schemeClr val="tx1"/>
                </a:solidFill>
              </a:rPr>
              <a:t>Перед посадкой на высоту 20-25 см</a:t>
            </a:r>
          </a:p>
          <a:p>
            <a:r>
              <a:rPr lang="ru-RU" dirty="0">
                <a:solidFill>
                  <a:schemeClr val="tx1"/>
                </a:solidFill>
              </a:rPr>
              <a:t>На второй год 35-40 см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94906A1-7D21-2D4C-9502-AECEFCC5FDFF}"/>
              </a:ext>
            </a:extLst>
          </p:cNvPr>
          <p:cNvSpPr txBox="1">
            <a:spLocks/>
          </p:cNvSpPr>
          <p:nvPr/>
        </p:nvSpPr>
        <p:spPr>
          <a:xfrm>
            <a:off x="2412008" y="779043"/>
            <a:ext cx="5616624" cy="567942"/>
          </a:xfrm>
          <a:prstGeom prst="rect">
            <a:avLst/>
          </a:prstGeom>
          <a:solidFill>
            <a:schemeClr val="tx2"/>
          </a:solidFill>
        </p:spPr>
        <p:txBody>
          <a:bodyPr vert="horz" lIns="74607" tIns="37302" rIns="74607" bIns="37302" rtlCol="0" anchor="ctr">
            <a:normAutofit/>
          </a:bodyPr>
          <a:lstStyle>
            <a:lvl1pPr algn="ctr" defTabSz="746085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Подготовка к посадке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1836AB-1AB3-3644-9F69-F91E35670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74"/>
            <a:ext cx="4273351" cy="4289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76ABD8-8A0A-C249-A814-83E18A21E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455" y="1972077"/>
            <a:ext cx="2502841" cy="3337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EDDB14-D197-4744-9A43-489EFA966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352" y="3866322"/>
            <a:ext cx="2984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2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177026-7E32-E844-BE21-EC8F6DB8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4D0613-1155-C34A-B881-20C6851C60CE}"/>
              </a:ext>
            </a:extLst>
          </p:cNvPr>
          <p:cNvSpPr txBox="1">
            <a:spLocks/>
          </p:cNvSpPr>
          <p:nvPr/>
        </p:nvSpPr>
        <p:spPr>
          <a:xfrm>
            <a:off x="2412008" y="686909"/>
            <a:ext cx="5616624" cy="567942"/>
          </a:xfrm>
          <a:prstGeom prst="rect">
            <a:avLst/>
          </a:prstGeom>
          <a:solidFill>
            <a:schemeClr val="tx2"/>
          </a:solidFill>
        </p:spPr>
        <p:txBody>
          <a:bodyPr vert="horz" lIns="74607" tIns="37302" rIns="74607" bIns="37302" rtlCol="0" anchor="ctr">
            <a:normAutofit/>
          </a:bodyPr>
          <a:lstStyle>
            <a:lvl1pPr algn="ctr" defTabSz="746085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Выбор сортов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0AA22F-26CF-DA4A-B583-1707458B2E58}"/>
              </a:ext>
            </a:extLst>
          </p:cNvPr>
          <p:cNvSpPr/>
          <p:nvPr/>
        </p:nvSpPr>
        <p:spPr>
          <a:xfrm>
            <a:off x="1904256" y="1441588"/>
            <a:ext cx="2019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Duke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Spartan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Bluejay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Bluecrop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Bluegold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Chandler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Nelson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/>
              <a:t>Elliot</a:t>
            </a:r>
            <a:endParaRPr lang="ru-RU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CD5825-43B2-224F-9036-84BDECB1E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176" y="1474775"/>
            <a:ext cx="19050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474E4E-A714-FC4C-AA09-892FEE85F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416" y="1493307"/>
            <a:ext cx="19050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8ED578-6BB6-0041-A3EB-44B5BE9A3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176" y="3636763"/>
            <a:ext cx="19050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C8E052-95CA-D642-B937-E4A0366AB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816" y="3636763"/>
            <a:ext cx="1879600" cy="187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id="{3D520F3F-8879-4643-81B2-E3F31F154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869011"/>
            <a:ext cx="6144678" cy="152825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7BC395-70CF-F442-9BA4-CA85DD6E1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77" y="3999035"/>
            <a:ext cx="2984500" cy="1905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9AB73A-98A5-F741-B7A5-BBA9B55BD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521596" y="2223747"/>
            <a:ext cx="2855540" cy="87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6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48B967-4117-2943-BF37-9C4602329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548" y="1722084"/>
            <a:ext cx="2291512" cy="3097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89BD75-CC5C-A64E-A8AA-513C46F4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E9E1FA6-164F-C54E-B5F1-80F24AE4AECD}"/>
              </a:ext>
            </a:extLst>
          </p:cNvPr>
          <p:cNvSpPr txBox="1">
            <a:spLocks/>
          </p:cNvSpPr>
          <p:nvPr/>
        </p:nvSpPr>
        <p:spPr>
          <a:xfrm>
            <a:off x="227770" y="5869011"/>
            <a:ext cx="6144678" cy="152825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defPPr>
              <a:defRPr lang="ru-RU"/>
            </a:defPPr>
            <a:lvl1pPr marL="0" algn="ctr" defTabSz="746085" rtl="0" eaLnBrk="1" latinLnBrk="0" hangingPunct="1">
              <a:defRPr sz="1000" b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73042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6085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9126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2168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65210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8252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11295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4336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F785486-EDA0-0C45-8C98-AF3D5B8C67A0}"/>
              </a:ext>
            </a:extLst>
          </p:cNvPr>
          <p:cNvSpPr txBox="1">
            <a:spLocks/>
          </p:cNvSpPr>
          <p:nvPr/>
        </p:nvSpPr>
        <p:spPr>
          <a:xfrm>
            <a:off x="2426202" y="608250"/>
            <a:ext cx="5616624" cy="567942"/>
          </a:xfrm>
          <a:prstGeom prst="rect">
            <a:avLst/>
          </a:prstGeom>
          <a:solidFill>
            <a:schemeClr val="tx2"/>
          </a:solidFill>
        </p:spPr>
        <p:txBody>
          <a:bodyPr vert="horz" lIns="74607" tIns="37302" rIns="74607" bIns="37302" rtlCol="0" anchor="ctr">
            <a:normAutofit fontScale="77500" lnSpcReduction="20000"/>
          </a:bodyPr>
          <a:lstStyle>
            <a:lvl1pPr algn="ctr" defTabSz="746085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Наша плантация на 2-й год после посадки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7C34D4-2D52-5B48-9AA5-C88070454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2598"/>
            <a:ext cx="2500255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DC2402-8A0D-AD46-8A51-01C35C47E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006" y="1152697"/>
            <a:ext cx="2500255" cy="3389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D6564E-4312-144B-9E3A-8119336CD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921" y="1176192"/>
            <a:ext cx="3459771" cy="2594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Изображение выглядит как снег, внешний, катается на лыжах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id="{D5C641A7-10AC-FF4F-B915-434F09CE2B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95" y="2764691"/>
            <a:ext cx="2291512" cy="3055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Изображение выглядит как снег, внешний, закрыты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0C9356B5-414D-8641-A0BA-5B278C751B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1" y="3389178"/>
            <a:ext cx="3342625" cy="250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AD987C-1EFC-9643-8361-5AEB49FCEE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1912" y="4527038"/>
            <a:ext cx="2291512" cy="14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3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56879B3-416E-2245-8414-AE14653B8BF6}"/>
              </a:ext>
            </a:extLst>
          </p:cNvPr>
          <p:cNvSpPr/>
          <p:nvPr/>
        </p:nvSpPr>
        <p:spPr>
          <a:xfrm>
            <a:off x="4284218" y="1666285"/>
            <a:ext cx="3911980" cy="4088254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98FB7D75-4788-1942-AE37-C19E980CC045}"/>
              </a:ext>
            </a:extLst>
          </p:cNvPr>
          <p:cNvSpPr/>
          <p:nvPr/>
        </p:nvSpPr>
        <p:spPr>
          <a:xfrm>
            <a:off x="84204" y="1666285"/>
            <a:ext cx="3911980" cy="4088254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Объект 29" descr="Изображение выглядит как растение, фрукт, цвето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0AFBECF2-5335-0A47-A8D2-E07829201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54" y="2552660"/>
            <a:ext cx="2293857" cy="2079501"/>
          </a:xfrm>
          <a:prstGeom prst="ellipse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634D65-F3EA-FB40-9D47-EB85186E0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DCD08EA-5415-8E4C-9ADA-939B0D3F3499}"/>
              </a:ext>
            </a:extLst>
          </p:cNvPr>
          <p:cNvSpPr/>
          <p:nvPr/>
        </p:nvSpPr>
        <p:spPr>
          <a:xfrm>
            <a:off x="1602255" y="77907"/>
            <a:ext cx="6556672" cy="762016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Georgia" panose="02040502050405020303" pitchFamily="18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Создание питомника</a:t>
            </a:r>
          </a:p>
        </p:txBody>
      </p:sp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id="{B371A28F-C8C8-9845-9974-8B0A7FF81547}"/>
              </a:ext>
            </a:extLst>
          </p:cNvPr>
          <p:cNvSpPr txBox="1">
            <a:spLocks/>
          </p:cNvSpPr>
          <p:nvPr/>
        </p:nvSpPr>
        <p:spPr>
          <a:xfrm>
            <a:off x="227770" y="5869011"/>
            <a:ext cx="6144678" cy="152825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defPPr>
              <a:defRPr lang="ru-RU"/>
            </a:defPPr>
            <a:lvl1pPr marL="0" algn="ctr" defTabSz="746085" rtl="0" eaLnBrk="1" latinLnBrk="0" hangingPunct="1">
              <a:defRPr sz="1000" b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73042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6085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9126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2168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65210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8252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11295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4336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5727A8-C4C7-9B48-A778-5A8180AA0838}"/>
              </a:ext>
            </a:extLst>
          </p:cNvPr>
          <p:cNvSpPr txBox="1"/>
          <p:nvPr/>
        </p:nvSpPr>
        <p:spPr>
          <a:xfrm>
            <a:off x="343050" y="1666285"/>
            <a:ext cx="3394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Голубика высокорослая</a:t>
            </a:r>
            <a:endParaRPr lang="en-US" sz="2400" dirty="0">
              <a:latin typeface="Herculanum" panose="02000505000000020004" pitchFamily="2" charset="0"/>
            </a:endParaRPr>
          </a:p>
          <a:p>
            <a:r>
              <a:rPr lang="en-US" sz="2400" dirty="0">
                <a:latin typeface="Herculanum" panose="02000505000000020004" pitchFamily="2" charset="0"/>
              </a:rPr>
              <a:t>(Blueberry)</a:t>
            </a:r>
            <a:endParaRPr lang="ru-RU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16F0A1-6DD6-2A4B-AC08-A798EE8E6FA5}"/>
              </a:ext>
            </a:extLst>
          </p:cNvPr>
          <p:cNvSpPr txBox="1"/>
          <p:nvPr/>
        </p:nvSpPr>
        <p:spPr>
          <a:xfrm>
            <a:off x="4844918" y="1666285"/>
            <a:ext cx="3005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Жимолость Японская</a:t>
            </a:r>
          </a:p>
          <a:p>
            <a:r>
              <a:rPr lang="ru-RU" sz="2400" dirty="0"/>
              <a:t>(</a:t>
            </a:r>
            <a:r>
              <a:rPr lang="en-US" sz="2400" dirty="0" err="1">
                <a:latin typeface="Bradley Hand" pitchFamily="2" charset="0"/>
              </a:rPr>
              <a:t>Haskap</a:t>
            </a:r>
            <a:r>
              <a:rPr lang="en-US" sz="2400" dirty="0">
                <a:latin typeface="Bradley Hand" pitchFamily="2" charset="0"/>
              </a:rPr>
              <a:t> Japanese)</a:t>
            </a:r>
            <a:endParaRPr lang="ru-RU" sz="2400" dirty="0"/>
          </a:p>
        </p:txBody>
      </p:sp>
      <p:pic>
        <p:nvPicPr>
          <p:cNvPr id="22" name="Рисунок 21" descr="Изображение выглядит как трава, внешний, поле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B6301C7A-FF9B-6D4E-8880-E3AC74537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15781"/>
          <a:stretch/>
        </p:blipFill>
        <p:spPr>
          <a:xfrm>
            <a:off x="84204" y="2527270"/>
            <a:ext cx="2079502" cy="2079502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внешний, трава, человек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BB1966A7-09D1-0D46-9BE7-968DFD8ACD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8" b="6781"/>
          <a:stretch/>
        </p:blipFill>
        <p:spPr>
          <a:xfrm>
            <a:off x="899839" y="3624258"/>
            <a:ext cx="2079502" cy="2079502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внешний, трава, зеленый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77DF9CF-7154-0E44-9ACC-25001AB73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" r="24939"/>
          <a:stretch/>
        </p:blipFill>
        <p:spPr>
          <a:xfrm>
            <a:off x="6116695" y="2676004"/>
            <a:ext cx="2079501" cy="2079501"/>
          </a:xfrm>
          <a:prstGeom prst="ellipse">
            <a:avLst/>
          </a:prstGeom>
        </p:spPr>
      </p:pic>
      <p:pic>
        <p:nvPicPr>
          <p:cNvPr id="11" name="Рисунок 10" descr="Изображение выглядит как еда, сидит, фрук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CE23724E-483D-4640-8690-52EED17EAE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8" b="17502"/>
          <a:stretch/>
        </p:blipFill>
        <p:spPr>
          <a:xfrm>
            <a:off x="4294127" y="2663428"/>
            <a:ext cx="2079501" cy="2079501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еда, стол, сидит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52C5EA14-5B17-1C4A-847C-2C7D57FE00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" t="5647" r="600" b="19353"/>
          <a:stretch/>
        </p:blipFill>
        <p:spPr>
          <a:xfrm>
            <a:off x="5307897" y="3659686"/>
            <a:ext cx="2079501" cy="2079501"/>
          </a:xfrm>
          <a:prstGeom prst="ellipse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5034972-B431-604E-8D0F-2AC9F7244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855" y="1032448"/>
            <a:ext cx="1632422" cy="49761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5A854BF-D1FC-9140-B08C-69AAF8B009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0960" y="703616"/>
            <a:ext cx="1555190" cy="9926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A84773E-601D-F44F-873E-A345A029A953}"/>
              </a:ext>
            </a:extLst>
          </p:cNvPr>
          <p:cNvSpPr txBox="1"/>
          <p:nvPr/>
        </p:nvSpPr>
        <p:spPr>
          <a:xfrm>
            <a:off x="3244876" y="104230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6CC72B-9BB2-F145-8237-A73C13487D9A}"/>
              </a:ext>
            </a:extLst>
          </p:cNvPr>
          <p:cNvSpPr txBox="1"/>
          <p:nvPr/>
        </p:nvSpPr>
        <p:spPr>
          <a:xfrm>
            <a:off x="5046150" y="103785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=</a:t>
            </a:r>
          </a:p>
        </p:txBody>
      </p:sp>
      <p:pic>
        <p:nvPicPr>
          <p:cNvPr id="19" name="Рисунок 1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961BE86-3709-444B-8051-46C570E79C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26" y="872096"/>
            <a:ext cx="1577041" cy="7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20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58CA28-452E-0D40-9AC6-34E72D17C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A101DC9-1E74-4F40-B3F0-6FEEFDF79D22}"/>
              </a:ext>
            </a:extLst>
          </p:cNvPr>
          <p:cNvSpPr/>
          <p:nvPr/>
        </p:nvSpPr>
        <p:spPr>
          <a:xfrm>
            <a:off x="4774609" y="586188"/>
            <a:ext cx="3261852" cy="679283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Georgia" panose="02040502050405020303" pitchFamily="18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Саженцы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62127-3FF7-684F-BF85-2818E783B90A}"/>
              </a:ext>
            </a:extLst>
          </p:cNvPr>
          <p:cNvSpPr txBox="1"/>
          <p:nvPr/>
        </p:nvSpPr>
        <p:spPr>
          <a:xfrm>
            <a:off x="1660701" y="1322029"/>
            <a:ext cx="495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/>
              <a:t>Голубика высокорослая (</a:t>
            </a:r>
            <a:r>
              <a:rPr lang="en-US" sz="2400" b="1" dirty="0">
                <a:latin typeface="Bradley Hand" pitchFamily="2" charset="0"/>
              </a:rPr>
              <a:t>Blueberry)</a:t>
            </a:r>
            <a:endParaRPr lang="ru-RU" sz="2400" b="1" dirty="0"/>
          </a:p>
        </p:txBody>
      </p:sp>
      <p:pic>
        <p:nvPicPr>
          <p:cNvPr id="9" name="Рисунок 8" descr="Изображение выглядит как растение, фрукт, цвето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A926F8DB-E55F-1F45-B3D9-510F5A6DB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r="4672"/>
          <a:stretch/>
        </p:blipFill>
        <p:spPr>
          <a:xfrm>
            <a:off x="1142399" y="3619562"/>
            <a:ext cx="1753392" cy="1753392"/>
          </a:xfrm>
          <a:prstGeom prst="ellipse">
            <a:avLst/>
          </a:prstGeom>
        </p:spPr>
      </p:pic>
      <p:pic>
        <p:nvPicPr>
          <p:cNvPr id="11" name="Рисунок 10" descr="Изображение выглядит как трава, внешний, поле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43B151CA-F907-E844-9450-EE97EB62F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15781"/>
          <a:stretch/>
        </p:blipFill>
        <p:spPr>
          <a:xfrm>
            <a:off x="6405535" y="1863957"/>
            <a:ext cx="1753392" cy="1753392"/>
          </a:xfrm>
          <a:prstGeom prst="ellipse">
            <a:avLst/>
          </a:prstGeom>
        </p:spPr>
      </p:pic>
      <p:pic>
        <p:nvPicPr>
          <p:cNvPr id="13" name="Рисунок 12" descr="Изображение выглядит как человек, фрукт, мужчин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39886572-F1BF-B940-A490-6D4AA7F6D3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" b="23577"/>
          <a:stretch/>
        </p:blipFill>
        <p:spPr>
          <a:xfrm>
            <a:off x="88685" y="1863957"/>
            <a:ext cx="1753392" cy="1753392"/>
          </a:xfrm>
          <a:prstGeom prst="ellipse">
            <a:avLst/>
          </a:prstGeom>
        </p:spPr>
      </p:pic>
      <p:pic>
        <p:nvPicPr>
          <p:cNvPr id="15" name="Рисунок 14" descr="Изображение выглядит как внешний, трава, зеленый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079DDFB8-2BC9-EB4F-81CD-5E48CD6F32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t="55" r="31572" b="-55"/>
          <a:stretch/>
        </p:blipFill>
        <p:spPr>
          <a:xfrm rot="5400000">
            <a:off x="5235160" y="3617349"/>
            <a:ext cx="1753392" cy="1753392"/>
          </a:xfrm>
          <a:prstGeom prst="ellipse">
            <a:avLst/>
          </a:prstGeom>
        </p:spPr>
      </p:pic>
      <p:pic>
        <p:nvPicPr>
          <p:cNvPr id="17" name="Рисунок 16" descr="Изображение выглядит как трава, внешний, поле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7E5E1EDE-AFE7-2740-ACA8-D470C912C9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0" r="13600"/>
          <a:stretch/>
        </p:blipFill>
        <p:spPr>
          <a:xfrm>
            <a:off x="3195322" y="3969128"/>
            <a:ext cx="1753393" cy="1753393"/>
          </a:xfrm>
          <a:prstGeom prst="ellipse">
            <a:avLst/>
          </a:prstGeom>
        </p:spPr>
      </p:pic>
      <p:sp>
        <p:nvSpPr>
          <p:cNvPr id="18" name="Нижний колонтитул 4">
            <a:extLst>
              <a:ext uri="{FF2B5EF4-FFF2-40B4-BE49-F238E27FC236}">
                <a16:creationId xmlns:a16="http://schemas.microsoft.com/office/drawing/2014/main" id="{D39A06B4-8B76-104C-AC17-5E9E8B3E3F90}"/>
              </a:ext>
            </a:extLst>
          </p:cNvPr>
          <p:cNvSpPr txBox="1">
            <a:spLocks/>
          </p:cNvSpPr>
          <p:nvPr/>
        </p:nvSpPr>
        <p:spPr>
          <a:xfrm>
            <a:off x="227770" y="5869011"/>
            <a:ext cx="6144678" cy="152825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defPPr>
              <a:defRPr lang="ru-RU"/>
            </a:defPPr>
            <a:lvl1pPr marL="0" algn="ctr" defTabSz="746085" rtl="0" eaLnBrk="1" latinLnBrk="0" hangingPunct="1">
              <a:defRPr sz="1000" b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73042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6085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9126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2168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65210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8252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11295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4336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sp>
        <p:nvSpPr>
          <p:cNvPr id="19" name="Прямоугольник с двумя скругленными противолежащими углами 18">
            <a:extLst>
              <a:ext uri="{FF2B5EF4-FFF2-40B4-BE49-F238E27FC236}">
                <a16:creationId xmlns:a16="http://schemas.microsoft.com/office/drawing/2014/main" id="{798E90CB-805A-E947-B1DB-59F5504D15DD}"/>
              </a:ext>
            </a:extLst>
          </p:cNvPr>
          <p:cNvSpPr/>
          <p:nvPr/>
        </p:nvSpPr>
        <p:spPr>
          <a:xfrm>
            <a:off x="1979960" y="1761527"/>
            <a:ext cx="4246872" cy="1782577"/>
          </a:xfrm>
          <a:prstGeom prst="round2Diag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D67A64-324F-A049-9AAF-AF1432A7AB17}"/>
              </a:ext>
            </a:extLst>
          </p:cNvPr>
          <p:cNvSpPr txBox="1"/>
          <p:nvPr/>
        </p:nvSpPr>
        <p:spPr>
          <a:xfrm>
            <a:off x="2122376" y="1678357"/>
            <a:ext cx="3890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Сорта</a:t>
            </a:r>
          </a:p>
          <a:p>
            <a:r>
              <a:rPr lang="en-US" sz="2400" dirty="0"/>
              <a:t>   Duke                    </a:t>
            </a:r>
            <a:r>
              <a:rPr lang="en-US" sz="2400" dirty="0" err="1"/>
              <a:t>Bluegold</a:t>
            </a:r>
            <a:endParaRPr lang="en-US" sz="2400" dirty="0"/>
          </a:p>
          <a:p>
            <a:r>
              <a:rPr lang="en-US" sz="2400" dirty="0"/>
              <a:t>     Spartan               Chandler</a:t>
            </a:r>
          </a:p>
          <a:p>
            <a:r>
              <a:rPr lang="en-US" sz="2400" dirty="0"/>
              <a:t>       </a:t>
            </a:r>
            <a:r>
              <a:rPr lang="en-US" sz="2400" dirty="0" err="1"/>
              <a:t>Bluejay</a:t>
            </a:r>
            <a:r>
              <a:rPr lang="en-US" sz="2400" dirty="0"/>
              <a:t>                Nelson</a:t>
            </a:r>
          </a:p>
          <a:p>
            <a:r>
              <a:rPr lang="en-US" sz="2400" dirty="0"/>
              <a:t>         </a:t>
            </a:r>
            <a:r>
              <a:rPr lang="en-US" sz="2400" dirty="0" err="1"/>
              <a:t>Bluecrop</a:t>
            </a:r>
            <a:r>
              <a:rPr lang="en-US" sz="2400" dirty="0"/>
              <a:t>             Eliot</a:t>
            </a:r>
            <a:endParaRPr lang="ru-RU" sz="2400" dirty="0"/>
          </a:p>
        </p:txBody>
      </p:sp>
      <p:pic>
        <p:nvPicPr>
          <p:cNvPr id="14" name="Рисунок 1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0A10DAD-10DE-DF49-888E-E9C552DE0F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04" y="115304"/>
            <a:ext cx="2492816" cy="120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5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с двумя скругленными противолежащими углами 28">
            <a:extLst>
              <a:ext uri="{FF2B5EF4-FFF2-40B4-BE49-F238E27FC236}">
                <a16:creationId xmlns:a16="http://schemas.microsoft.com/office/drawing/2014/main" id="{45926EC0-EB52-7946-8471-DFDA72F64326}"/>
              </a:ext>
            </a:extLst>
          </p:cNvPr>
          <p:cNvSpPr/>
          <p:nvPr/>
        </p:nvSpPr>
        <p:spPr>
          <a:xfrm>
            <a:off x="2289055" y="2076573"/>
            <a:ext cx="3744415" cy="1590619"/>
          </a:xfrm>
          <a:prstGeom prst="round2Diag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1CBF55-8DDC-7742-AE2D-8AAD9DFA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9E63DD7-E3B8-2C4B-8567-58142AF8115A}"/>
              </a:ext>
            </a:extLst>
          </p:cNvPr>
          <p:cNvSpPr/>
          <p:nvPr/>
        </p:nvSpPr>
        <p:spPr>
          <a:xfrm>
            <a:off x="4860280" y="653225"/>
            <a:ext cx="3261852" cy="679283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Georgia" panose="02040502050405020303" pitchFamily="18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Саженцы</a:t>
            </a:r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ECDAACC4-A37E-8245-A5E4-5A7B72EEA77C}"/>
              </a:ext>
            </a:extLst>
          </p:cNvPr>
          <p:cNvSpPr txBox="1">
            <a:spLocks/>
          </p:cNvSpPr>
          <p:nvPr/>
        </p:nvSpPr>
        <p:spPr>
          <a:xfrm>
            <a:off x="227770" y="5869011"/>
            <a:ext cx="6144678" cy="152825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defPPr>
              <a:defRPr lang="ru-RU"/>
            </a:defPPr>
            <a:lvl1pPr marL="0" algn="ctr" defTabSz="746085" rtl="0" eaLnBrk="1" latinLnBrk="0" hangingPunct="1">
              <a:defRPr sz="1000" b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73042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6085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9126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2168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65210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8252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11295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4336" algn="l" defTabSz="7460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B01DC-125C-8E46-A16A-5D273E2F4EB7}"/>
              </a:ext>
            </a:extLst>
          </p:cNvPr>
          <p:cNvSpPr txBox="1"/>
          <p:nvPr/>
        </p:nvSpPr>
        <p:spPr>
          <a:xfrm>
            <a:off x="1413451" y="1519015"/>
            <a:ext cx="577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/>
              <a:t>Жимолость Японская (</a:t>
            </a:r>
            <a:r>
              <a:rPr lang="en-US" sz="2400" b="1" dirty="0" err="1">
                <a:latin typeface="Bradley Hand" pitchFamily="2" charset="0"/>
              </a:rPr>
              <a:t>Haskap</a:t>
            </a:r>
            <a:r>
              <a:rPr lang="en-US" sz="2400" b="1" dirty="0">
                <a:latin typeface="Bradley Hand" pitchFamily="2" charset="0"/>
              </a:rPr>
              <a:t> Japanese)</a:t>
            </a:r>
            <a:endParaRPr lang="ru-RU" sz="2400" b="1" dirty="0"/>
          </a:p>
        </p:txBody>
      </p:sp>
      <p:pic>
        <p:nvPicPr>
          <p:cNvPr id="17" name="Рисунок 16" descr="Изображение выглядит как еда, доска, стол, режет&#10;&#10;Автоматически созданное описание">
            <a:extLst>
              <a:ext uri="{FF2B5EF4-FFF2-40B4-BE49-F238E27FC236}">
                <a16:creationId xmlns:a16="http://schemas.microsoft.com/office/drawing/2014/main" id="{8B4E0B5F-CB16-B244-AB8D-A5F19AB20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064576" y="3725087"/>
            <a:ext cx="1667495" cy="1667495"/>
          </a:xfrm>
          <a:prstGeom prst="ellipse">
            <a:avLst/>
          </a:prstGeom>
        </p:spPr>
      </p:pic>
      <p:pic>
        <p:nvPicPr>
          <p:cNvPr id="19" name="Рисунок 18" descr="Изображение выглядит как тарелка, еда, стол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BCCC547E-1A9A-3B4B-BA71-007369442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-656" r="13135" b="656"/>
          <a:stretch/>
        </p:blipFill>
        <p:spPr>
          <a:xfrm>
            <a:off x="97025" y="2019136"/>
            <a:ext cx="1667495" cy="1667495"/>
          </a:xfrm>
          <a:prstGeom prst="ellipse">
            <a:avLst/>
          </a:prstGeom>
        </p:spPr>
      </p:pic>
      <p:pic>
        <p:nvPicPr>
          <p:cNvPr id="21" name="Рисунок 20" descr="Изображение выглядит как фрукт, внешний, трав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747E4A5-2F38-4646-9B4E-5935322E9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5525384" y="3785884"/>
            <a:ext cx="1667496" cy="1667496"/>
          </a:xfrm>
          <a:prstGeom prst="ellipse">
            <a:avLst/>
          </a:prstGeom>
        </p:spPr>
      </p:pic>
      <p:pic>
        <p:nvPicPr>
          <p:cNvPr id="23" name="Рисунок 22" descr="Изображение выглядит как трава, внешний, пол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A5E25678-DFCA-684D-A78E-715BC75C0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3" b="4467"/>
          <a:stretch/>
        </p:blipFill>
        <p:spPr>
          <a:xfrm>
            <a:off x="6454637" y="2019136"/>
            <a:ext cx="1667495" cy="1667495"/>
          </a:xfrm>
          <a:prstGeom prst="ellipse">
            <a:avLst/>
          </a:prstGeom>
        </p:spPr>
      </p:pic>
      <p:pic>
        <p:nvPicPr>
          <p:cNvPr id="27" name="Рисунок 26" descr="Изображение выглядит как трава, внешний, мужчи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69815E8-7752-5440-8EC4-FEDE6766A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4" y="3894972"/>
            <a:ext cx="1667495" cy="1778661"/>
          </a:xfrm>
          <a:prstGeom prst="ellipse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343C88A-D335-474B-95BF-4DB71C5EA5E5}"/>
              </a:ext>
            </a:extLst>
          </p:cNvPr>
          <p:cNvSpPr txBox="1"/>
          <p:nvPr/>
        </p:nvSpPr>
        <p:spPr>
          <a:xfrm>
            <a:off x="2051968" y="2226428"/>
            <a:ext cx="410445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Сорта</a:t>
            </a:r>
          </a:p>
          <a:p>
            <a:pPr algn="ctr"/>
            <a:r>
              <a:rPr lang="en-US" sz="2400" dirty="0" err="1"/>
              <a:t>Maxin</a:t>
            </a:r>
            <a:r>
              <a:rPr lang="en-US" sz="2400" dirty="0"/>
              <a:t>                           Colin</a:t>
            </a:r>
          </a:p>
          <a:p>
            <a:pPr algn="ctr"/>
            <a:r>
              <a:rPr lang="en-US" sz="2400" dirty="0"/>
              <a:t>Lori    Willa    Tomi</a:t>
            </a:r>
            <a:endParaRPr lang="ru-RU" sz="2400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73033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5412BEA0-67AA-4347-8695-C196AD55E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974725"/>
            <a:ext cx="7286625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20" descr="Шуйские ягоды.png">
            <a:extLst>
              <a:ext uri="{FF2B5EF4-FFF2-40B4-BE49-F238E27FC236}">
                <a16:creationId xmlns:a16="http://schemas.microsoft.com/office/drawing/2014/main" id="{A8C7E754-1E33-2B42-A933-8EC4DC3EB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621" y="4788839"/>
            <a:ext cx="2344316" cy="111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B3305A-5FD8-FE4E-9C85-1151C6961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26175" y="5673725"/>
            <a:ext cx="1931988" cy="325438"/>
          </a:xfrm>
          <a:prstGeom prst="rect">
            <a:avLst/>
          </a:prstGeom>
        </p:spPr>
        <p:txBody>
          <a:bodyPr vert="horz" wrap="square" lIns="74607" tIns="37302" rIns="74607" bIns="37302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defTabSz="744538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71475" indent="85725" algn="l" defTabSz="744538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4538" indent="169863" algn="l" defTabSz="744538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17600" indent="254000" algn="l" defTabSz="744538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0663" indent="338138" algn="l" defTabSz="744538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825B098B-0674-1741-A35D-22440CBCBCB5}" type="slidenum">
              <a:rPr lang="ru-RU" altLang="ru-RU" smtClean="0"/>
              <a:pPr/>
              <a:t>18</a:t>
            </a:fld>
            <a:endParaRPr lang="ru-RU" altLang="ru-RU" sz="10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C15F564-B82F-A645-9848-49D5363CF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6018" y="3417890"/>
            <a:ext cx="1299017" cy="1214446"/>
          </a:xfrm>
          <a:prstGeom prst="ellipse">
            <a:avLst/>
          </a:prstGeom>
          <a:ln w="3175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126" name="Заголовок 1">
            <a:extLst>
              <a:ext uri="{FF2B5EF4-FFF2-40B4-BE49-F238E27FC236}">
                <a16:creationId xmlns:a16="http://schemas.microsoft.com/office/drawing/2014/main" id="{F0317DBD-D356-7F4E-8668-B2DF55A4F9C9}"/>
              </a:ext>
            </a:extLst>
          </p:cNvPr>
          <p:cNvSpPr txBox="1">
            <a:spLocks/>
          </p:cNvSpPr>
          <p:nvPr/>
        </p:nvSpPr>
        <p:spPr bwMode="auto">
          <a:xfrm>
            <a:off x="3497263" y="774700"/>
            <a:ext cx="4157662" cy="4286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607" tIns="37302" rIns="74607" bIns="37302" anchor="ctr"/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400">
                <a:solidFill>
                  <a:schemeClr val="bg1"/>
                </a:solidFill>
                <a:latin typeface="Arial" panose="020B0604020202020204" pitchFamily="34" charset="0"/>
              </a:rPr>
              <a:t>Сортоиспытательный участок  жимолости 1.5 га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1853A0F0-7F42-9946-8C02-EC4D7FC1E19D}"/>
              </a:ext>
            </a:extLst>
          </p:cNvPr>
          <p:cNvSpPr txBox="1">
            <a:spLocks/>
          </p:cNvSpPr>
          <p:nvPr/>
        </p:nvSpPr>
        <p:spPr>
          <a:xfrm>
            <a:off x="1639888" y="3917950"/>
            <a:ext cx="1500187" cy="3730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607" tIns="37302" rIns="74607" bIns="37302" anchor="ctr">
            <a:normAutofit/>
          </a:bodyPr>
          <a:lstStyle>
            <a:lvl1pPr algn="ctr" defTabSz="746085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200" dirty="0">
                <a:solidFill>
                  <a:schemeClr val="bg1"/>
                </a:solidFill>
              </a:rPr>
              <a:t>более 20 сортов</a:t>
            </a: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36B64997-A14C-2D4E-9E8F-0C592014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7258" y="3416385"/>
            <a:ext cx="1285963" cy="1287389"/>
          </a:xfrm>
          <a:prstGeom prst="ellipse">
            <a:avLst/>
          </a:prstGeom>
          <a:ln w="3175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AB83581-1211-0F40-9D62-1CBBE156B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2348" y="3417890"/>
            <a:ext cx="1329752" cy="1220325"/>
          </a:xfrm>
          <a:prstGeom prst="ellipse">
            <a:avLst/>
          </a:prstGeom>
          <a:ln w="3175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130" name="TextBox 25">
            <a:extLst>
              <a:ext uri="{FF2B5EF4-FFF2-40B4-BE49-F238E27FC236}">
                <a16:creationId xmlns:a16="http://schemas.microsoft.com/office/drawing/2014/main" id="{90B54A1F-6017-DB44-956D-F8B67224C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4203700"/>
            <a:ext cx="15224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100" b="1">
                <a:solidFill>
                  <a:schemeClr val="tx2"/>
                </a:solidFill>
              </a:rPr>
              <a:t>- Дочь великана</a:t>
            </a:r>
          </a:p>
          <a:p>
            <a:r>
              <a:rPr lang="ru-RU" altLang="ru-RU" sz="1100" b="1">
                <a:solidFill>
                  <a:schemeClr val="tx2"/>
                </a:solidFill>
              </a:rPr>
              <a:t>- Бокчарской великан</a:t>
            </a:r>
          </a:p>
          <a:p>
            <a:r>
              <a:rPr lang="ru-RU" altLang="ru-RU" sz="1100" b="1">
                <a:solidFill>
                  <a:schemeClr val="tx2"/>
                </a:solidFill>
              </a:rPr>
              <a:t>- Югана</a:t>
            </a:r>
          </a:p>
          <a:p>
            <a:r>
              <a:rPr lang="ru-RU" altLang="ru-RU" sz="1100" b="1">
                <a:solidFill>
                  <a:schemeClr val="tx2"/>
                </a:solidFill>
              </a:rPr>
              <a:t>- Восторг</a:t>
            </a:r>
          </a:p>
          <a:p>
            <a:r>
              <a:rPr lang="ru-RU" altLang="ru-RU" sz="1100" b="1">
                <a:solidFill>
                  <a:schemeClr val="tx2"/>
                </a:solidFill>
              </a:rPr>
              <a:t>- Сельгинка</a:t>
            </a:r>
          </a:p>
          <a:p>
            <a:r>
              <a:rPr lang="ru-RU" altLang="ru-RU" sz="1100" b="1">
                <a:solidFill>
                  <a:schemeClr val="tx2"/>
                </a:solidFill>
              </a:rPr>
              <a:t>- Синий утёс</a:t>
            </a:r>
          </a:p>
          <a:p>
            <a:pPr>
              <a:buFontTx/>
              <a:buChar char="-"/>
            </a:pPr>
            <a:r>
              <a:rPr lang="ru-RU" altLang="ru-RU" sz="1100" b="1">
                <a:solidFill>
                  <a:schemeClr val="tx2"/>
                </a:solidFill>
              </a:rPr>
              <a:t> Услада</a:t>
            </a:r>
          </a:p>
          <a:p>
            <a:pPr>
              <a:buFontTx/>
              <a:buChar char="-"/>
            </a:pPr>
            <a:r>
              <a:rPr lang="ru-RU" altLang="ru-RU" sz="1100" b="1">
                <a:solidFill>
                  <a:schemeClr val="tx2"/>
                </a:solidFill>
              </a:rPr>
              <a:t> Лваина</a:t>
            </a:r>
          </a:p>
          <a:p>
            <a:r>
              <a:rPr lang="ru-RU" altLang="ru-RU" sz="1100" b="1">
                <a:solidFill>
                  <a:schemeClr val="tx2"/>
                </a:solidFill>
              </a:rPr>
              <a:t>- Изумрудная</a:t>
            </a:r>
          </a:p>
        </p:txBody>
      </p:sp>
      <p:sp>
        <p:nvSpPr>
          <p:cNvPr id="5131" name="TextBox 26">
            <a:extLst>
              <a:ext uri="{FF2B5EF4-FFF2-40B4-BE49-F238E27FC236}">
                <a16:creationId xmlns:a16="http://schemas.microsoft.com/office/drawing/2014/main" id="{DE9B15A6-5402-3241-A913-2723B0FB0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497388"/>
            <a:ext cx="1443038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 sz="1100" b="1">
              <a:solidFill>
                <a:schemeClr val="tx2"/>
              </a:solidFill>
            </a:endParaRPr>
          </a:p>
          <a:p>
            <a:r>
              <a:rPr lang="ru-RU" altLang="ru-RU" sz="1100" b="1">
                <a:solidFill>
                  <a:schemeClr val="tx2"/>
                </a:solidFill>
              </a:rPr>
              <a:t>- Антошка</a:t>
            </a:r>
          </a:p>
          <a:p>
            <a:r>
              <a:rPr lang="ru-RU" altLang="ru-RU" sz="1100" b="1">
                <a:solidFill>
                  <a:schemeClr val="tx2"/>
                </a:solidFill>
              </a:rPr>
              <a:t>- Княгиня</a:t>
            </a:r>
          </a:p>
          <a:p>
            <a:pPr>
              <a:buFontTx/>
              <a:buChar char="-"/>
            </a:pPr>
            <a:r>
              <a:rPr lang="en-US" altLang="ru-RU" sz="1100" b="1">
                <a:solidFill>
                  <a:schemeClr val="tx2"/>
                </a:solidFill>
              </a:rPr>
              <a:t> </a:t>
            </a:r>
            <a:r>
              <a:rPr lang="ru-RU" altLang="ru-RU" sz="1100" b="1">
                <a:solidFill>
                  <a:schemeClr val="tx2"/>
                </a:solidFill>
              </a:rPr>
              <a:t>Голубой десерт</a:t>
            </a:r>
          </a:p>
          <a:p>
            <a:pPr>
              <a:buFontTx/>
              <a:buChar char="-"/>
            </a:pPr>
            <a:r>
              <a:rPr lang="ru-RU" altLang="ru-RU" sz="1100" b="1">
                <a:solidFill>
                  <a:schemeClr val="tx2"/>
                </a:solidFill>
              </a:rPr>
              <a:t>Памяти Куминова</a:t>
            </a:r>
          </a:p>
          <a:p>
            <a:pPr>
              <a:buFontTx/>
              <a:buChar char="-"/>
            </a:pPr>
            <a:r>
              <a:rPr lang="ru-RU" altLang="ru-RU" sz="1100" b="1">
                <a:solidFill>
                  <a:schemeClr val="tx2"/>
                </a:solidFill>
              </a:rPr>
              <a:t> Мичуринское диво</a:t>
            </a:r>
          </a:p>
          <a:p>
            <a:pPr>
              <a:buFontTx/>
              <a:buChar char="-"/>
            </a:pPr>
            <a:r>
              <a:rPr lang="ru-RU" altLang="ru-RU" sz="1100" b="1">
                <a:solidFill>
                  <a:schemeClr val="tx2"/>
                </a:solidFill>
              </a:rPr>
              <a:t> Сладкоежка</a:t>
            </a:r>
          </a:p>
        </p:txBody>
      </p:sp>
      <p:sp>
        <p:nvSpPr>
          <p:cNvPr id="5132" name="TextBox 27">
            <a:extLst>
              <a:ext uri="{FF2B5EF4-FFF2-40B4-BE49-F238E27FC236}">
                <a16:creationId xmlns:a16="http://schemas.microsoft.com/office/drawing/2014/main" id="{1FCE3DF8-7BE0-E041-A79F-225272A2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497388"/>
            <a:ext cx="1125537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 sz="1100">
              <a:solidFill>
                <a:schemeClr val="tx2"/>
              </a:solidFill>
            </a:endParaRPr>
          </a:p>
          <a:p>
            <a:r>
              <a:rPr lang="ru-RU" altLang="ru-RU" sz="1100" b="1">
                <a:solidFill>
                  <a:schemeClr val="tx2"/>
                </a:solidFill>
              </a:rPr>
              <a:t>- </a:t>
            </a:r>
            <a:r>
              <a:rPr lang="en-US" altLang="ru-RU" sz="1100" b="1">
                <a:solidFill>
                  <a:schemeClr val="tx2"/>
                </a:solidFill>
              </a:rPr>
              <a:t>Aurora</a:t>
            </a:r>
            <a:endParaRPr lang="ru-RU" altLang="ru-RU" sz="1100" b="1">
              <a:solidFill>
                <a:schemeClr val="tx2"/>
              </a:solidFill>
            </a:endParaRPr>
          </a:p>
          <a:p>
            <a:r>
              <a:rPr lang="ru-RU" altLang="ru-RU" sz="1100" b="1">
                <a:solidFill>
                  <a:schemeClr val="tx2"/>
                </a:solidFill>
              </a:rPr>
              <a:t>- </a:t>
            </a:r>
            <a:r>
              <a:rPr lang="en-US" altLang="ru-RU" sz="1100" b="1">
                <a:solidFill>
                  <a:schemeClr val="tx2"/>
                </a:solidFill>
              </a:rPr>
              <a:t>Ho</a:t>
            </a:r>
            <a:r>
              <a:rPr lang="ru-RU" altLang="ru-RU" sz="1100" b="1">
                <a:solidFill>
                  <a:schemeClr val="tx2"/>
                </a:solidFill>
              </a:rPr>
              <a:t>т</a:t>
            </a:r>
            <a:r>
              <a:rPr lang="en-US" altLang="ru-RU" sz="1100" b="1">
                <a:solidFill>
                  <a:schemeClr val="tx2"/>
                </a:solidFill>
              </a:rPr>
              <a:t>eybee</a:t>
            </a:r>
            <a:endParaRPr lang="ru-RU" altLang="ru-RU" sz="1100" b="1">
              <a:solidFill>
                <a:schemeClr val="tx2"/>
              </a:solidFill>
            </a:endParaRPr>
          </a:p>
          <a:p>
            <a:r>
              <a:rPr lang="ru-RU" altLang="ru-RU" sz="1100" b="1">
                <a:solidFill>
                  <a:schemeClr val="tx2"/>
                </a:solidFill>
              </a:rPr>
              <a:t>-</a:t>
            </a:r>
            <a:r>
              <a:rPr lang="en-US" altLang="ru-RU" sz="1100" b="1">
                <a:solidFill>
                  <a:schemeClr val="tx2"/>
                </a:solidFill>
              </a:rPr>
              <a:t> Indiga Gem</a:t>
            </a:r>
            <a:endParaRPr lang="ru-RU" altLang="ru-RU" sz="1100" b="1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US" altLang="ru-RU" sz="1100" b="1">
                <a:solidFill>
                  <a:schemeClr val="tx2"/>
                </a:solidFill>
              </a:rPr>
              <a:t> Boreal Blizzard</a:t>
            </a:r>
          </a:p>
          <a:p>
            <a:pPr>
              <a:buFontTx/>
              <a:buChar char="-"/>
            </a:pPr>
            <a:r>
              <a:rPr lang="en-US" altLang="ru-RU" sz="1100" b="1">
                <a:solidFill>
                  <a:schemeClr val="tx2"/>
                </a:solidFill>
              </a:rPr>
              <a:t> Boreal Beast</a:t>
            </a:r>
          </a:p>
          <a:p>
            <a:pPr>
              <a:buFontTx/>
              <a:buChar char="-"/>
            </a:pPr>
            <a:r>
              <a:rPr lang="en-US" altLang="ru-RU" sz="1100" b="1">
                <a:solidFill>
                  <a:schemeClr val="tx2"/>
                </a:solidFill>
              </a:rPr>
              <a:t> Boreal Beauty</a:t>
            </a:r>
            <a:endParaRPr lang="ru-RU" altLang="ru-RU" sz="1100" b="1">
              <a:solidFill>
                <a:schemeClr val="tx2"/>
              </a:solidFill>
            </a:endParaRPr>
          </a:p>
        </p:txBody>
      </p:sp>
      <p:sp>
        <p:nvSpPr>
          <p:cNvPr id="5133" name="Нижний колонтитул 4">
            <a:extLst>
              <a:ext uri="{FF2B5EF4-FFF2-40B4-BE49-F238E27FC236}">
                <a16:creationId xmlns:a16="http://schemas.microsoft.com/office/drawing/2014/main" id="{72C6BE2A-E636-424F-B9FA-3204AC6D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27013" y="5695950"/>
            <a:ext cx="2622550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607" tIns="37302" rIns="74607" bIns="37302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defTabSz="746085" rtl="0" fontAlgn="auto">
              <a:spcBef>
                <a:spcPts val="0"/>
              </a:spcBef>
              <a:spcAft>
                <a:spcPts val="0"/>
              </a:spcAft>
              <a:defRPr sz="1000" b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71475" indent="85725" algn="l" defTabSz="744538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4538" indent="169863" algn="l" defTabSz="744538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17600" indent="254000" algn="l" defTabSz="744538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0663" indent="338138" algn="l" defTabSz="744538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744538" fontAlgn="base">
              <a:spcBef>
                <a:spcPct val="0"/>
              </a:spcBef>
              <a:spcAft>
                <a:spcPct val="0"/>
              </a:spcAft>
            </a:pPr>
            <a:r>
              <a:rPr lang="ru-RU"/>
              <a:t>Название презентации</a:t>
            </a:r>
            <a:endParaRPr lang="ru-RU" altLang="ru-RU" sz="10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749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19</a:t>
            </a:fld>
            <a:endParaRPr lang="ru-RU" b="0" dirty="0"/>
          </a:p>
        </p:txBody>
      </p:sp>
      <p:sp>
        <p:nvSpPr>
          <p:cNvPr id="10" name="Заголовок 15"/>
          <p:cNvSpPr>
            <a:spLocks noGrp="1"/>
          </p:cNvSpPr>
          <p:nvPr>
            <p:ph type="title" idx="4294967295"/>
          </p:nvPr>
        </p:nvSpPr>
        <p:spPr>
          <a:xfrm>
            <a:off x="1278924" y="756444"/>
            <a:ext cx="6783993" cy="711352"/>
          </a:xfrm>
        </p:spPr>
        <p:txBody>
          <a:bodyPr anchor="t"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Благодарю за внимание!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Вопросы?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B5735F43-D536-CD4D-9AC1-BDF4003BE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8047" y="1692548"/>
            <a:ext cx="5544616" cy="2447925"/>
          </a:xfrm>
        </p:spPr>
        <p:txBody>
          <a:bodyPr/>
          <a:lstStyle/>
          <a:p>
            <a:r>
              <a:rPr lang="ru-RU" dirty="0"/>
              <a:t>Лукьянченко Александр</a:t>
            </a:r>
          </a:p>
          <a:p>
            <a:r>
              <a:rPr lang="ru-RU" dirty="0"/>
              <a:t>ООО «Ягоды Черноземья»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96ADD9-0FFD-1144-9AE1-D4E8B8205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037" y="3060700"/>
            <a:ext cx="2738658" cy="1748080"/>
          </a:xfrm>
          <a:prstGeom prst="rect">
            <a:avLst/>
          </a:prstGeom>
        </p:spPr>
      </p:pic>
      <p:pic>
        <p:nvPicPr>
          <p:cNvPr id="8" name="Рисунок 9" descr="Шуйские ягоды.png">
            <a:extLst>
              <a:ext uri="{FF2B5EF4-FFF2-40B4-BE49-F238E27FC236}">
                <a16:creationId xmlns:a16="http://schemas.microsoft.com/office/drawing/2014/main" id="{CCE84007-8FE0-0347-B1FD-50C3B4FD5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509" y="3564756"/>
            <a:ext cx="2068387" cy="98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B178428-0222-5740-9A65-F958D0D9E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8" y="3355179"/>
            <a:ext cx="2212455" cy="10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7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Меняются приоритеты: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7A797D8-52CF-204A-AFA4-39F77F6E9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2" y="1428335"/>
            <a:ext cx="7714882" cy="1632366"/>
          </a:xfrm>
        </p:spPr>
        <p:txBody>
          <a:bodyPr/>
          <a:lstStyle/>
          <a:p>
            <a:pPr marL="722312" indent="-722312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r>
              <a:rPr lang="ru-RU" dirty="0"/>
              <a:t>Смена образа жизни</a:t>
            </a:r>
          </a:p>
          <a:p>
            <a:pPr marL="722312" indent="-722312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r>
              <a:rPr lang="ru-RU" dirty="0"/>
              <a:t>Здоровье и спорт</a:t>
            </a:r>
          </a:p>
          <a:p>
            <a:pPr marL="722312" indent="-722312">
              <a:buSzPct val="5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r>
              <a:rPr lang="ru-RU" dirty="0"/>
              <a:t>Рост потребления фруктов и ягод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5689532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/>
              <a:t>«Технология закладки современной плантации голубики, итоги первых 2-х лет и планы на будущее»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AF129B-0F3B-3344-A2C5-07B91AAD4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76" y="3479141"/>
            <a:ext cx="2984500" cy="1905000"/>
          </a:xfrm>
          <a:prstGeom prst="rect">
            <a:avLst/>
          </a:prstGeom>
        </p:spPr>
      </p:pic>
      <p:pic>
        <p:nvPicPr>
          <p:cNvPr id="11" name="s1200.jpeg" descr="s1200.jpeg">
            <a:extLst>
              <a:ext uri="{FF2B5EF4-FFF2-40B4-BE49-F238E27FC236}">
                <a16:creationId xmlns:a16="http://schemas.microsoft.com/office/drawing/2014/main" id="{BFC616BC-39B9-6042-9513-50E01F3B670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924176" y="2699893"/>
            <a:ext cx="3641030" cy="2707316"/>
          </a:xfrm>
          <a:prstGeom prst="rect">
            <a:avLst/>
          </a:prstGeom>
          <a:effectLst>
            <a:outerShdw blurRad="1193800" dist="431800" dir="5197567" rotWithShape="0">
              <a:srgbClr val="FFFFFF">
                <a:alpha val="4034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DF3CC-FC48-EC40-8D3C-C96D8B3F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80" y="392333"/>
            <a:ext cx="6797016" cy="71135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Производство свежих ягод в России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567FB5-EF48-B744-985C-992677358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224" y="1620540"/>
            <a:ext cx="3772679" cy="3847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 Производство в России</a:t>
            </a:r>
            <a:endParaRPr lang="en" dirty="0">
              <a:solidFill>
                <a:schemeClr val="tx1"/>
              </a:solidFill>
            </a:endParaRPr>
          </a:p>
          <a:p>
            <a:r>
              <a:rPr lang="en" dirty="0">
                <a:solidFill>
                  <a:schemeClr val="tx1"/>
                </a:solidFill>
              </a:rPr>
              <a:t>201</a:t>
            </a:r>
            <a:r>
              <a:rPr lang="ru-RU" dirty="0">
                <a:solidFill>
                  <a:schemeClr val="tx1"/>
                </a:solidFill>
              </a:rPr>
              <a:t>6</a:t>
            </a:r>
            <a:r>
              <a:rPr lang="en" dirty="0">
                <a:solidFill>
                  <a:schemeClr val="tx1"/>
                </a:solidFill>
              </a:rPr>
              <a:t> - 14,1 </a:t>
            </a:r>
            <a:r>
              <a:rPr lang="ru-RU" dirty="0">
                <a:solidFill>
                  <a:schemeClr val="tx1"/>
                </a:solidFill>
              </a:rPr>
              <a:t>тыс. тонн</a:t>
            </a:r>
            <a:endParaRPr lang="en" dirty="0">
              <a:solidFill>
                <a:schemeClr val="tx1"/>
              </a:solidFill>
            </a:endParaRPr>
          </a:p>
          <a:p>
            <a:r>
              <a:rPr lang="en" dirty="0">
                <a:solidFill>
                  <a:schemeClr val="tx1"/>
                </a:solidFill>
              </a:rPr>
              <a:t>201</a:t>
            </a:r>
            <a:r>
              <a:rPr lang="ru-RU" dirty="0">
                <a:solidFill>
                  <a:schemeClr val="tx1"/>
                </a:solidFill>
              </a:rPr>
              <a:t>7</a:t>
            </a:r>
            <a:r>
              <a:rPr lang="en" dirty="0">
                <a:solidFill>
                  <a:schemeClr val="tx1"/>
                </a:solidFill>
              </a:rPr>
              <a:t> - 15,8 </a:t>
            </a:r>
            <a:r>
              <a:rPr lang="ru-RU" dirty="0">
                <a:solidFill>
                  <a:schemeClr val="tx1"/>
                </a:solidFill>
              </a:rPr>
              <a:t>тыс. тонн</a:t>
            </a:r>
            <a:endParaRPr lang="en" dirty="0">
              <a:solidFill>
                <a:schemeClr val="tx1"/>
              </a:solidFill>
            </a:endParaRPr>
          </a:p>
          <a:p>
            <a:r>
              <a:rPr lang="en" dirty="0">
                <a:solidFill>
                  <a:schemeClr val="tx1"/>
                </a:solidFill>
              </a:rPr>
              <a:t>201</a:t>
            </a:r>
            <a:r>
              <a:rPr lang="ru-RU" dirty="0">
                <a:solidFill>
                  <a:schemeClr val="tx1"/>
                </a:solidFill>
              </a:rPr>
              <a:t>8</a:t>
            </a:r>
            <a:r>
              <a:rPr lang="en" dirty="0">
                <a:solidFill>
                  <a:schemeClr val="tx1"/>
                </a:solidFill>
              </a:rPr>
              <a:t> - 16,5 </a:t>
            </a:r>
            <a:r>
              <a:rPr lang="ru-RU" dirty="0">
                <a:solidFill>
                  <a:schemeClr val="tx1"/>
                </a:solidFill>
              </a:rPr>
              <a:t>тыс. тонн</a:t>
            </a:r>
            <a:endParaRPr lang="en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Импорт ягод в России</a:t>
            </a:r>
            <a:endParaRPr lang="en" dirty="0">
              <a:solidFill>
                <a:schemeClr val="tx1"/>
              </a:solidFill>
            </a:endParaRPr>
          </a:p>
          <a:p>
            <a:r>
              <a:rPr lang="en" dirty="0">
                <a:solidFill>
                  <a:schemeClr val="tx1"/>
                </a:solidFill>
              </a:rPr>
              <a:t>2016 - 37,0 </a:t>
            </a:r>
            <a:r>
              <a:rPr lang="ru-RU" dirty="0">
                <a:solidFill>
                  <a:schemeClr val="tx1"/>
                </a:solidFill>
              </a:rPr>
              <a:t>тыс. тонн</a:t>
            </a:r>
            <a:endParaRPr lang="en" dirty="0">
              <a:solidFill>
                <a:schemeClr val="tx1"/>
              </a:solidFill>
            </a:endParaRPr>
          </a:p>
          <a:p>
            <a:r>
              <a:rPr lang="en" dirty="0">
                <a:solidFill>
                  <a:schemeClr val="tx1"/>
                </a:solidFill>
              </a:rPr>
              <a:t>2017 - </a:t>
            </a:r>
            <a:r>
              <a:rPr lang="ru-RU" dirty="0">
                <a:solidFill>
                  <a:schemeClr val="tx1"/>
                </a:solidFill>
              </a:rPr>
              <a:t>57</a:t>
            </a:r>
            <a:r>
              <a:rPr lang="en" dirty="0">
                <a:solidFill>
                  <a:schemeClr val="tx1"/>
                </a:solidFill>
              </a:rPr>
              <a:t>,</a:t>
            </a:r>
            <a:r>
              <a:rPr lang="ru-RU" dirty="0">
                <a:solidFill>
                  <a:schemeClr val="tx1"/>
                </a:solidFill>
              </a:rPr>
              <a:t>9</a:t>
            </a:r>
            <a:r>
              <a:rPr lang="en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тыс. тонн</a:t>
            </a:r>
            <a:endParaRPr lang="en" dirty="0">
              <a:solidFill>
                <a:schemeClr val="tx1"/>
              </a:solidFill>
            </a:endParaRPr>
          </a:p>
          <a:p>
            <a:r>
              <a:rPr lang="en" dirty="0">
                <a:solidFill>
                  <a:schemeClr val="tx1"/>
                </a:solidFill>
              </a:rPr>
              <a:t>2018 - </a:t>
            </a:r>
            <a:r>
              <a:rPr lang="ru-RU" dirty="0">
                <a:solidFill>
                  <a:schemeClr val="tx1"/>
                </a:solidFill>
              </a:rPr>
              <a:t>5</a:t>
            </a:r>
            <a:r>
              <a:rPr lang="en" dirty="0">
                <a:solidFill>
                  <a:schemeClr val="tx1"/>
                </a:solidFill>
              </a:rPr>
              <a:t>5,</a:t>
            </a:r>
            <a:r>
              <a:rPr lang="ru-RU" dirty="0">
                <a:solidFill>
                  <a:schemeClr val="tx1"/>
                </a:solidFill>
              </a:rPr>
              <a:t>7</a:t>
            </a:r>
            <a:r>
              <a:rPr lang="en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тыс. тонн</a:t>
            </a:r>
            <a:endParaRPr lang="en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EBB2BA-C047-ED47-929C-9B63B46B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9E07D7-A60E-AA44-9F20-D3AD55F3F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6144678" cy="325908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4CD98B-8008-BE41-A18C-E91B3450A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66" y="931390"/>
            <a:ext cx="4596327" cy="47422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D9D1C6-29F0-094C-B675-9DB38FEA5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370" y="4077081"/>
            <a:ext cx="2984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9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6805A-E3AC-1C40-A3CA-BF7E81EA7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288" y="653225"/>
            <a:ext cx="3196616" cy="711352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Рост потребления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09DEC8-7A6A-A64B-AA93-AC2C19992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7" name="Рисунок 6" descr="Изображение выглядит как еда, фрукт, наполненный, множество&#10;&#10;Автоматически созданное описание">
            <a:extLst>
              <a:ext uri="{FF2B5EF4-FFF2-40B4-BE49-F238E27FC236}">
                <a16:creationId xmlns:a16="http://schemas.microsoft.com/office/drawing/2014/main" id="{CC292A6D-19CB-9847-AF0D-CEE1D1B08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4" y="1892972"/>
            <a:ext cx="2673227" cy="3564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трелка вниз 7">
            <a:extLst>
              <a:ext uri="{FF2B5EF4-FFF2-40B4-BE49-F238E27FC236}">
                <a16:creationId xmlns:a16="http://schemas.microsoft.com/office/drawing/2014/main" id="{BEF5107A-CB2A-8740-AB8C-DB9C362D6B61}"/>
              </a:ext>
            </a:extLst>
          </p:cNvPr>
          <p:cNvSpPr/>
          <p:nvPr/>
        </p:nvSpPr>
        <p:spPr>
          <a:xfrm>
            <a:off x="1378365" y="1695614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C5C326-1DC8-0B45-BD27-67C00F899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580" y="-23176"/>
            <a:ext cx="2984500" cy="1905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108FD5-3AD8-6D4B-B37A-100F80BD76FC}"/>
              </a:ext>
            </a:extLst>
          </p:cNvPr>
          <p:cNvSpPr txBox="1"/>
          <p:nvPr/>
        </p:nvSpPr>
        <p:spPr>
          <a:xfrm>
            <a:off x="975049" y="1192653"/>
            <a:ext cx="1044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2017 г.</a:t>
            </a:r>
          </a:p>
        </p:txBody>
      </p:sp>
      <p:pic>
        <p:nvPicPr>
          <p:cNvPr id="16" name="Рисунок 15" descr="Изображение выглядит как внутренний, еда, наполненный, магазин&#10;&#10;Автоматически созданное описание">
            <a:extLst>
              <a:ext uri="{FF2B5EF4-FFF2-40B4-BE49-F238E27FC236}">
                <a16:creationId xmlns:a16="http://schemas.microsoft.com/office/drawing/2014/main" id="{574F0383-8A55-9E49-9F72-9AC0C808D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63" y="1899229"/>
            <a:ext cx="4752403" cy="3564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CA6BC7-D1A3-C941-BD40-C78F84910FA0}"/>
              </a:ext>
            </a:extLst>
          </p:cNvPr>
          <p:cNvSpPr txBox="1"/>
          <p:nvPr/>
        </p:nvSpPr>
        <p:spPr>
          <a:xfrm>
            <a:off x="4860356" y="1192652"/>
            <a:ext cx="1866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2018-2019 гг.</a:t>
            </a:r>
          </a:p>
        </p:txBody>
      </p:sp>
      <p:sp>
        <p:nvSpPr>
          <p:cNvPr id="19" name="Нижний колонтитул 4">
            <a:extLst>
              <a:ext uri="{FF2B5EF4-FFF2-40B4-BE49-F238E27FC236}">
                <a16:creationId xmlns:a16="http://schemas.microsoft.com/office/drawing/2014/main" id="{BF6AF45D-00ED-A547-AAD5-811C23DF1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6144678" cy="325908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</p:spTree>
    <p:extLst>
      <p:ext uri="{BB962C8B-B14F-4D97-AF65-F5344CB8AC3E}">
        <p14:creationId xmlns:p14="http://schemas.microsoft.com/office/powerpoint/2010/main" val="269696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70FAC-2E1E-554A-8B9D-57F337222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28" y="268538"/>
            <a:ext cx="5206999" cy="71135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Импорт голубики в Россию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0A00EE-68A2-7744-ADE2-298C4DF7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DEBED-39D4-C64F-AB3E-E45E9845D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6144678" cy="325908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EDC758-F657-5643-9AC9-B34B692D1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709" y="993481"/>
            <a:ext cx="4529382" cy="42502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E55195-CCF1-204C-8A83-936238876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41" y="3988699"/>
            <a:ext cx="2984500" cy="1905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669FD0-D945-F14C-8FC6-3F8C681D2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9" y="1156770"/>
            <a:ext cx="3853896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8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D4FDA-954E-514B-9D25-02164D11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136" y="756444"/>
            <a:ext cx="4464496" cy="501074"/>
          </a:xfrm>
          <a:solidFill>
            <a:schemeClr val="tx2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Выбор участка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7E7AD4-CB03-2249-A991-99B8E8AFF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848" y="1428334"/>
            <a:ext cx="7157056" cy="14293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  </a:t>
            </a:r>
            <a:r>
              <a:rPr lang="ru-RU" sz="2600" b="1" dirty="0">
                <a:solidFill>
                  <a:schemeClr val="tx1"/>
                </a:solidFill>
              </a:rPr>
              <a:t>Наша почва:</a:t>
            </a:r>
          </a:p>
          <a:p>
            <a:r>
              <a:rPr lang="ru-RU" dirty="0">
                <a:solidFill>
                  <a:schemeClr val="tx1"/>
                </a:solidFill>
              </a:rPr>
              <a:t>Гумус – более 5%;</a:t>
            </a:r>
          </a:p>
          <a:p>
            <a:r>
              <a:rPr lang="ru-RU" dirty="0">
                <a:solidFill>
                  <a:schemeClr val="tx1"/>
                </a:solidFill>
              </a:rPr>
              <a:t>рН от 5,</a:t>
            </a:r>
            <a:r>
              <a:rPr lang="en-US" dirty="0">
                <a:solidFill>
                  <a:schemeClr val="tx1"/>
                </a:solidFill>
              </a:rPr>
              <a:t>9</a:t>
            </a:r>
            <a:r>
              <a:rPr lang="ru-RU" dirty="0">
                <a:solidFill>
                  <a:schemeClr val="tx1"/>
                </a:solidFill>
              </a:rPr>
              <a:t> до 7,0;</a:t>
            </a:r>
          </a:p>
          <a:p>
            <a:r>
              <a:rPr lang="ru-RU" dirty="0">
                <a:solidFill>
                  <a:schemeClr val="tx1"/>
                </a:solidFill>
              </a:rPr>
              <a:t>Почва </a:t>
            </a:r>
            <a:r>
              <a:rPr lang="ru-RU" dirty="0">
                <a:solidFill>
                  <a:srgbClr val="FF0000"/>
                </a:solidFill>
              </a:rPr>
              <a:t>тяжёлая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CAC91-2FE5-2A4C-B1D2-6252F489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BC642B-D894-5946-9D38-929AF6B40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901387"/>
            <a:ext cx="6144678" cy="120450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4C46F6-02F6-5F44-86F4-E9542AB7D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4" y="2760075"/>
            <a:ext cx="8040607" cy="2891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968E64-AE34-E343-9C7E-ACFAC415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014" y="1034433"/>
            <a:ext cx="2984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32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03AD8-7F34-7747-946A-938573C1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8" y="779043"/>
            <a:ext cx="5616624" cy="567942"/>
          </a:xfrm>
          <a:solidFill>
            <a:schemeClr val="tx2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Подготовка почвы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B5C7A8-FF74-784B-9942-F28983A02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93B1EC-2D76-034D-B743-8BF75A4EC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869011"/>
            <a:ext cx="6144678" cy="152825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CEB4EE-FD11-B647-AA43-0D63C4DCCDED}"/>
              </a:ext>
            </a:extLst>
          </p:cNvPr>
          <p:cNvSpPr txBox="1"/>
          <p:nvPr/>
        </p:nvSpPr>
        <p:spPr>
          <a:xfrm>
            <a:off x="4899546" y="-2524836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AC15C7-B555-FF48-BE73-58E3BB04BCD3}"/>
              </a:ext>
            </a:extLst>
          </p:cNvPr>
          <p:cNvSpPr txBox="1"/>
          <p:nvPr/>
        </p:nvSpPr>
        <p:spPr>
          <a:xfrm>
            <a:off x="5395790" y="3060700"/>
            <a:ext cx="2901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2017 – 0,6 т/га (</a:t>
            </a:r>
            <a:r>
              <a:rPr lang="en-US" sz="1800" dirty="0"/>
              <a:t>pH 5,9-7,0)</a:t>
            </a:r>
            <a:r>
              <a:rPr lang="ru-RU" sz="1800" dirty="0"/>
              <a:t>;</a:t>
            </a:r>
          </a:p>
          <a:p>
            <a:endParaRPr lang="en-US" sz="1800" dirty="0"/>
          </a:p>
          <a:p>
            <a:r>
              <a:rPr lang="en-US" sz="1800" dirty="0"/>
              <a:t>2018 – 1,5 </a:t>
            </a:r>
            <a:r>
              <a:rPr lang="ru-RU" sz="1800" dirty="0"/>
              <a:t>т/га (рН 5,7-6,5);</a:t>
            </a:r>
          </a:p>
          <a:p>
            <a:endParaRPr lang="ru-RU" sz="1800" dirty="0"/>
          </a:p>
          <a:p>
            <a:r>
              <a:rPr lang="ru-RU" sz="1800" dirty="0"/>
              <a:t>2019 – 2,5 т/га (рН 5,5-5,2);</a:t>
            </a:r>
            <a:endParaRPr lang="en-US" sz="1800" dirty="0"/>
          </a:p>
          <a:p>
            <a:endParaRPr lang="ru-RU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00BB50-4DFE-E342-B90A-D686BB456A60}"/>
              </a:ext>
            </a:extLst>
          </p:cNvPr>
          <p:cNvSpPr txBox="1"/>
          <p:nvPr/>
        </p:nvSpPr>
        <p:spPr>
          <a:xfrm>
            <a:off x="5005042" y="1988768"/>
            <a:ext cx="3940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Внесение коллоидной серы</a:t>
            </a:r>
          </a:p>
          <a:p>
            <a:r>
              <a:rPr lang="ru-RU" sz="2000" b="1" dirty="0"/>
              <a:t>для подкисления: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1615784-44F2-3E4D-AEDA-4F9A933E0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792" y="3931587"/>
            <a:ext cx="2984500" cy="1905000"/>
          </a:xfrm>
          <a:prstGeom prst="rect">
            <a:avLst/>
          </a:prstGeom>
        </p:spPr>
      </p:pic>
      <p:pic>
        <p:nvPicPr>
          <p:cNvPr id="14" name="Объект 13" descr="Изображение выглядит как сидит, стол, желтый, еда&#10;&#10;Автоматически созданное описание">
            <a:extLst>
              <a:ext uri="{FF2B5EF4-FFF2-40B4-BE49-F238E27FC236}">
                <a16:creationId xmlns:a16="http://schemas.microsoft.com/office/drawing/2014/main" id="{4C304538-DE62-3B40-AAD1-9C19404A7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29149" r="-391" b="8295"/>
          <a:stretch/>
        </p:blipFill>
        <p:spPr>
          <a:xfrm>
            <a:off x="-150322" y="1579250"/>
            <a:ext cx="2772048" cy="2772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18EA6F-BAF7-6044-98AB-093F9A84E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45" t="1165" r="1045" b="23895"/>
          <a:stretch/>
        </p:blipFill>
        <p:spPr>
          <a:xfrm>
            <a:off x="1947474" y="1409205"/>
            <a:ext cx="3034266" cy="3034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F9BC98-CC46-644A-B7B1-10BFA98E1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3" r="26843"/>
          <a:stretch/>
        </p:blipFill>
        <p:spPr>
          <a:xfrm>
            <a:off x="467792" y="2639366"/>
            <a:ext cx="3034267" cy="3034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657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DEE3D83-3B3D-6C41-B018-671D86299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701" y="1836564"/>
            <a:ext cx="2836576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   </a:t>
            </a:r>
            <a:r>
              <a:rPr lang="ru-RU" sz="1600" b="1" dirty="0">
                <a:solidFill>
                  <a:schemeClr val="tx1"/>
                </a:solidFill>
              </a:rPr>
              <a:t>Создание рыхлого субстрата:</a:t>
            </a:r>
          </a:p>
          <a:p>
            <a:r>
              <a:rPr lang="ru-RU" sz="1600" dirty="0" err="1">
                <a:solidFill>
                  <a:schemeClr val="tx1"/>
                </a:solidFill>
              </a:rPr>
              <a:t>Нарзение</a:t>
            </a:r>
            <a:r>
              <a:rPr lang="ru-RU" sz="1600" dirty="0">
                <a:solidFill>
                  <a:schemeClr val="tx1"/>
                </a:solidFill>
              </a:rPr>
              <a:t> борозд шириной 50 см, глубиной 30 см;</a:t>
            </a:r>
          </a:p>
          <a:p>
            <a:r>
              <a:rPr lang="ru-RU" sz="1600" dirty="0">
                <a:solidFill>
                  <a:schemeClr val="tx1"/>
                </a:solidFill>
              </a:rPr>
              <a:t>Засыпание опилок в количестве 200-250 л на 1 </a:t>
            </a:r>
            <a:r>
              <a:rPr lang="ru-RU" sz="1600" dirty="0" err="1">
                <a:solidFill>
                  <a:schemeClr val="tx1"/>
                </a:solidFill>
              </a:rPr>
              <a:t>п.м</a:t>
            </a:r>
            <a:r>
              <a:rPr lang="ru-RU" sz="1600" dirty="0">
                <a:solidFill>
                  <a:schemeClr val="tx1"/>
                </a:solidFill>
              </a:rPr>
              <a:t>.;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2B1172-F8C0-5144-AE53-DD35AF88A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32FAD6-8B71-9149-8CCA-80616C0B0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869011"/>
            <a:ext cx="6144678" cy="152825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936CA7C-CD70-684A-888D-22F51E8D8212}"/>
              </a:ext>
            </a:extLst>
          </p:cNvPr>
          <p:cNvSpPr txBox="1">
            <a:spLocks/>
          </p:cNvSpPr>
          <p:nvPr/>
        </p:nvSpPr>
        <p:spPr>
          <a:xfrm>
            <a:off x="2412008" y="779043"/>
            <a:ext cx="5616624" cy="567942"/>
          </a:xfrm>
          <a:prstGeom prst="rect">
            <a:avLst/>
          </a:prstGeom>
          <a:solidFill>
            <a:schemeClr val="tx2"/>
          </a:solidFill>
        </p:spPr>
        <p:txBody>
          <a:bodyPr vert="horz" lIns="74607" tIns="37302" rIns="74607" bIns="37302" rtlCol="0" anchor="ctr">
            <a:normAutofit/>
          </a:bodyPr>
          <a:lstStyle>
            <a:lvl1pPr algn="ctr" defTabSz="746085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chemeClr val="bg1"/>
                </a:solidFill>
              </a:rPr>
              <a:t>Подготовка почвы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C6DA5F-C89A-2F4E-AA6F-A0A9B635581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281" y="1426390"/>
            <a:ext cx="2520281" cy="2044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1DB7E6-A5AB-5148-ABBF-BF6DF1F2ABE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3" y="3185616"/>
            <a:ext cx="3246201" cy="2155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536F5E-6644-F946-9275-B326FFFBD60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76" y="1745727"/>
            <a:ext cx="2409440" cy="3405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85F87C-267B-0545-A71F-F47E732F4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762" y="3924796"/>
            <a:ext cx="2984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06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AE4EA3-070F-214A-AF65-272045633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17" y="1828587"/>
            <a:ext cx="2646058" cy="2528257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Создание рыхлого субстрата, перемешивание опилок с почвой на </a:t>
            </a:r>
            <a:r>
              <a:rPr lang="ru-RU" sz="2000" dirty="0" err="1">
                <a:solidFill>
                  <a:schemeClr val="tx1"/>
                </a:solidFill>
              </a:rPr>
              <a:t>глубику</a:t>
            </a:r>
            <a:r>
              <a:rPr lang="ru-RU" sz="2000" dirty="0">
                <a:solidFill>
                  <a:schemeClr val="tx1"/>
                </a:solidFill>
              </a:rPr>
              <a:t> 45-50 см;</a:t>
            </a:r>
          </a:p>
          <a:p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Укрытие гряд </a:t>
            </a:r>
            <a:r>
              <a:rPr lang="ru-RU" sz="2000" dirty="0" err="1">
                <a:solidFill>
                  <a:schemeClr val="tx1"/>
                </a:solidFill>
              </a:rPr>
              <a:t>агротканью</a:t>
            </a:r>
            <a:r>
              <a:rPr lang="ru-RU" sz="2000" dirty="0">
                <a:solidFill>
                  <a:schemeClr val="tx1"/>
                </a:solidFill>
              </a:rPr>
              <a:t> плотность 70 г/м2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CB020F-1476-8F40-8D07-00563E45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1D1B31-F99C-BC44-9104-6B23A9B81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869012"/>
            <a:ext cx="6144678" cy="152824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b="0" dirty="0">
                <a:solidFill>
                  <a:schemeClr val="tx1"/>
                </a:solidFill>
              </a:rPr>
              <a:t>«Технология закладки современной плантации голубики, итоги первых 2-х лет и планы на будущее»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196B294-843F-5947-B80E-919AADF64102}"/>
              </a:ext>
            </a:extLst>
          </p:cNvPr>
          <p:cNvSpPr txBox="1">
            <a:spLocks/>
          </p:cNvSpPr>
          <p:nvPr/>
        </p:nvSpPr>
        <p:spPr>
          <a:xfrm>
            <a:off x="2412008" y="779043"/>
            <a:ext cx="5616624" cy="567942"/>
          </a:xfrm>
          <a:prstGeom prst="rect">
            <a:avLst/>
          </a:prstGeom>
          <a:solidFill>
            <a:schemeClr val="tx2"/>
          </a:solidFill>
        </p:spPr>
        <p:txBody>
          <a:bodyPr vert="horz" lIns="74607" tIns="37302" rIns="74607" bIns="37302" rtlCol="0" anchor="ctr">
            <a:normAutofit/>
          </a:bodyPr>
          <a:lstStyle>
            <a:lvl1pPr algn="ctr" defTabSz="746085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solidFill>
                  <a:schemeClr val="bg1"/>
                </a:solidFill>
              </a:rPr>
              <a:t>Подготовка почвы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456C81-5418-734B-A338-199CF48E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475" y="1428334"/>
            <a:ext cx="5390548" cy="4039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C34BC7-D9AF-1B4A-B819-77821425F8E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99" y="3118484"/>
            <a:ext cx="1323320" cy="2311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AC2374-51AF-EA41-8DE4-EFB98EDF7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652" y="3885946"/>
            <a:ext cx="2984500" cy="1905000"/>
          </a:xfrm>
          <a:prstGeom prst="rect">
            <a:avLst/>
          </a:prstGeom>
        </p:spPr>
      </p:pic>
      <p:pic>
        <p:nvPicPr>
          <p:cNvPr id="10" name="Объект 9" descr="Изображение выглядит как сидит, желтый, припаркован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68D1CBCA-6CD2-5B43-92D7-0BF17343D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34" y="1563807"/>
            <a:ext cx="2477524" cy="220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564041-6D2B-0440-AEA5-E8F29A5EC4E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74" y="1581354"/>
            <a:ext cx="2101850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9562155"/>
      </p:ext>
    </p:extLst>
  </p:cSld>
  <p:clrMapOvr>
    <a:masterClrMapping/>
  </p:clrMapOvr>
</p:sld>
</file>

<file path=ppt/theme/theme1.xml><?xml version="1.0" encoding="utf-8"?>
<a:theme xmlns:a="http://schemas.openxmlformats.org/drawingml/2006/main" name="Wf17_presentati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hibition_template_16х9" id="{A077F074-2D96-424A-8138-DB26D9E81369}" vid="{F7A9F571-0041-7A4C-8F8D-56C158584F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683</Words>
  <Application>Microsoft Macintosh PowerPoint</Application>
  <PresentationFormat>Произвольный</PresentationFormat>
  <Paragraphs>150</Paragraphs>
  <Slides>19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Bradley Hand</vt:lpstr>
      <vt:lpstr>Calibri</vt:lpstr>
      <vt:lpstr>Georgia</vt:lpstr>
      <vt:lpstr>Herculanum</vt:lpstr>
      <vt:lpstr>Wf17_presentation</vt:lpstr>
      <vt:lpstr>«Технология закладки современной плантации голубики, итоги первых 2-х лет и планы на будущее»</vt:lpstr>
      <vt:lpstr>Меняются приоритеты:</vt:lpstr>
      <vt:lpstr>Производство свежих ягод в России</vt:lpstr>
      <vt:lpstr>Рост потребления</vt:lpstr>
      <vt:lpstr>Импорт голубики в Россию</vt:lpstr>
      <vt:lpstr>Выбор участка</vt:lpstr>
      <vt:lpstr>Подготовка почвы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 Вопросы?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«Технология закладки современной плантации голубики, итоги первых 2-х лет и планы на будущее»</dc:title>
  <dc:creator>Александр Лукьянченко</dc:creator>
  <cp:lastModifiedBy>Александр Лукьянченко</cp:lastModifiedBy>
  <cp:revision>29</cp:revision>
  <dcterms:created xsi:type="dcterms:W3CDTF">2020-02-24T07:04:12Z</dcterms:created>
  <dcterms:modified xsi:type="dcterms:W3CDTF">2020-02-27T05:55:01Z</dcterms:modified>
</cp:coreProperties>
</file>